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1" r:id="rId4"/>
    <p:sldId id="257" r:id="rId5"/>
    <p:sldId id="261" r:id="rId6"/>
    <p:sldId id="262" r:id="rId7"/>
    <p:sldId id="298" r:id="rId8"/>
    <p:sldId id="263" r:id="rId9"/>
    <p:sldId id="265" r:id="rId10"/>
    <p:sldId id="266" r:id="rId11"/>
    <p:sldId id="299" r:id="rId12"/>
    <p:sldId id="300" r:id="rId13"/>
    <p:sldId id="302" r:id="rId14"/>
    <p:sldId id="303" r:id="rId15"/>
    <p:sldId id="304" r:id="rId16"/>
    <p:sldId id="301" r:id="rId17"/>
    <p:sldId id="305" r:id="rId18"/>
    <p:sldId id="306" r:id="rId19"/>
    <p:sldId id="307" r:id="rId20"/>
    <p:sldId id="280" r:id="rId21"/>
    <p:sldId id="291" r:id="rId22"/>
    <p:sldId id="287" r:id="rId23"/>
    <p:sldId id="293" r:id="rId24"/>
    <p:sldId id="288" r:id="rId25"/>
    <p:sldId id="289" r:id="rId26"/>
    <p:sldId id="290" r:id="rId27"/>
    <p:sldId id="310" r:id="rId28"/>
    <p:sldId id="292" r:id="rId29"/>
    <p:sldId id="311" r:id="rId30"/>
    <p:sldId id="308" r:id="rId31"/>
    <p:sldId id="278" r:id="rId32"/>
    <p:sldId id="294" r:id="rId33"/>
    <p:sldId id="296" r:id="rId34"/>
    <p:sldId id="297" r:id="rId35"/>
    <p:sldId id="312" r:id="rId36"/>
    <p:sldId id="284" r:id="rId37"/>
    <p:sldId id="286" r:id="rId38"/>
    <p:sldId id="283" r:id="rId39"/>
    <p:sldId id="256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FFFF"/>
    <a:srgbClr val="009900"/>
    <a:srgbClr val="FFCC00"/>
    <a:srgbClr val="0C788E"/>
    <a:srgbClr val="FF99FF"/>
    <a:srgbClr val="422C1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4" autoAdjust="0"/>
    <p:restoredTop sz="94652" autoAdjust="0"/>
  </p:normalViewPr>
  <p:slideViewPr>
    <p:cSldViewPr>
      <p:cViewPr>
        <p:scale>
          <a:sx n="50" d="100"/>
          <a:sy n="50" d="100"/>
        </p:scale>
        <p:origin x="-109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B475-CCFA-486C-913B-A440A191BF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512-719D-4121-9FD8-8572D37A80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288E-3CF8-40D5-AA14-D3EB710A23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276D-A5CB-401E-9987-DAC050611F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680C-ABC3-457D-869B-89D09F9BCD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8594-F961-4C28-910F-63144B0227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C920-0059-419F-A67E-CD165E6833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47F1-A067-435C-A75C-B16A5A68C3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4FE4-AF02-4522-BD13-CDCBE83B7F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B521-49CC-4AE4-B38E-CDAC8772C8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1025-79A1-4C15-9960-A7BA6E7729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2E4F8E-94D3-47CA-BBAB-5F82B7F8FC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19431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C788E"/>
                </a:solidFill>
                <a:latin typeface="a_AlbionicExp"/>
              </a:rPr>
              <a:t>«</a:t>
            </a:r>
            <a:r>
              <a:rPr lang="ru-RU" smtClean="0">
                <a:solidFill>
                  <a:srgbClr val="0C788E"/>
                </a:solidFill>
                <a:latin typeface="a_AlbionicExp"/>
              </a:rPr>
              <a:t>Организация здоровьесберегающего пространства </a:t>
            </a:r>
            <a:r>
              <a:rPr lang="en-US" smtClean="0">
                <a:solidFill>
                  <a:srgbClr val="0C788E"/>
                </a:solidFill>
                <a:latin typeface="a_AlbionicExp"/>
              </a:rPr>
              <a:t/>
            </a:r>
            <a:br>
              <a:rPr lang="en-US" smtClean="0">
                <a:solidFill>
                  <a:srgbClr val="0C788E"/>
                </a:solidFill>
                <a:latin typeface="a_AlbionicExp"/>
              </a:rPr>
            </a:br>
            <a:r>
              <a:rPr lang="ru-RU" smtClean="0">
                <a:solidFill>
                  <a:srgbClr val="0C788E"/>
                </a:solidFill>
                <a:latin typeface="a_AlbionicExp"/>
              </a:rPr>
              <a:t>«Детский сад - семья»</a:t>
            </a:r>
            <a:endParaRPr lang="ru-RU" smtClean="0">
              <a:solidFill>
                <a:srgbClr val="0C788E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3500438"/>
            <a:ext cx="8642350" cy="1296987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a_AlbionicExp"/>
              </a:rPr>
              <a:t>Заседание  Совета педагогов</a:t>
            </a:r>
          </a:p>
          <a:p>
            <a:pPr eaLnBrk="1" hangingPunct="1"/>
            <a:r>
              <a:rPr lang="ru-RU" i="1" smtClean="0">
                <a:latin typeface="a_AlbionicExp"/>
              </a:rPr>
              <a:t>  № 3 от 28.03.2013 г.</a:t>
            </a:r>
            <a:endParaRPr lang="ru-RU" smtClean="0">
              <a:latin typeface="a_AlbionicExp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849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к условиям </a:t>
            </a:r>
            <a:r>
              <a:rPr lang="ru-RU" sz="3200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реализации основной общеобразовательной программы</a:t>
            </a:r>
            <a:endPara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539750" y="1341438"/>
            <a:ext cx="8229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Интегративным результатом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реализации указанных требований является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создание развивающей образовательной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к условиям </a:t>
            </a:r>
            <a:r>
              <a:rPr lang="ru-RU" sz="2000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реализации основной общеобразовательной программы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4319588" cy="3600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РЕАЛИЗУЕТСЯ В ДОУ</a:t>
            </a:r>
            <a:endParaRPr lang="ru-RU" sz="200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П.1.3. педагогические работники должны обладать основными компетенциями в организации мероприятий, направленных на укрепление здоровья воспитанников и их физическое развитие; организации различных видов деятельности и общения воспитанников;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2363" y="1412875"/>
            <a:ext cx="39608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НЕОБХОДИМО ОБЕСПЕЧИТЬ В ДОУ</a:t>
            </a:r>
          </a:p>
          <a:p>
            <a:pPr indent="27305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indent="273050" algn="ctr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Курсы педагогов (72 часа) в том числе по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здоровьесберегающим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технологиям и созданию среды в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к условиям </a:t>
            </a:r>
            <a:r>
              <a:rPr lang="ru-RU" sz="2000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реализации основной общеобразовательной программы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Содержимое 4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П. 2.7. Требования охраны жизни и здоровья воспитанников и работников образовательного учреждения, включающие:</a:t>
            </a:r>
          </a:p>
          <a:p>
            <a:pPr eaLnBrk="1" hangingPunct="1"/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соответствие состояния и содержания территории, здания и помещений образовательного учреждения санитарным и гигиеническим нормам, нормам пожарной и электробезопасности, требованиям охраны труда воспитанников и работников;</a:t>
            </a:r>
          </a:p>
          <a:p>
            <a:pPr eaLnBrk="1" hangingPunct="1"/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наличие и необходимое оснащение помещений для питания воспитанников, а также для хранения и приготовления пищи; для организации качественного горячего питания воспитанников в соответствии с санитарно-эпидемиологическими правилами и нормативами;</a:t>
            </a:r>
          </a:p>
          <a:p>
            <a:pPr eaLnBrk="1" hangingPunct="1"/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оснащенность кабинетов, физкультурного зала, спортивных площадок, бассейна необходимым игровым и спортивным оборудованием и инвентарем;</a:t>
            </a:r>
          </a:p>
          <a:p>
            <a:pPr eaLnBrk="1" hangingPunct="1"/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наличие необходимого оснащения помещений для работы медицинского персонала;</a:t>
            </a:r>
          </a:p>
          <a:p>
            <a:pPr eaLnBrk="1" hangingPunct="1"/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наличие в помещениях, в которых осуществляется образовательная деятельность в процессе организации различных видов детской деятельности (игровой, коммуникативной, трудовой, познавательно-исследовательской, продуктивной, музыкально-художественной, чтения), </a:t>
            </a: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 оборудования (зрительные тренажеры, приборы, улучшающие качество окружающей среды, аэроклиматические установки, оборудование, позволяющие удовлетворить потребность воспитанников в движении) используемого в профилактических целях;</a:t>
            </a:r>
          </a:p>
          <a:p>
            <a:pPr eaLnBrk="1" hangingPunct="1"/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наличие необходимого (в расчете на количество воспитанников) квалифицированного состава специалистов, обеспечивающих оздоровительную и коррекционную работу с детьми (учителя-логопеды, логопеды, воспитатели и инструкторы по физической культуре, педагоги-психологи, медицинские работники, педагоги дополнительного образования, учителя-дефектологи);</a:t>
            </a:r>
          </a:p>
          <a:p>
            <a:pPr eaLnBrk="1" hangingPunct="1"/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сформированность культуры здоровья педагогического коллектива образовательного учреждения (подготовленность педагогов по вопросам здоровьесберегающих методов и технологий; здоровьесберегающий стиль общения; образ жизни и наличие ответственного отношения к своему здоровью).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к условиям </a:t>
            </a:r>
            <a:r>
              <a:rPr lang="ru-RU" sz="2000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реализации основной общеобразовательной программы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2.8. Требования архитектурной доступности, то есть возможности для беспрепятственного доступа детей с ограниченными возможностями здоровья и детей-инвалидов к объектам инфраструктуры образовательного учреждения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(пандусы для колясок)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3.1.2. Условия для освоения детьми, в том числе детьми с ограниченными возможностями здоровья, основной общеобразовательной программы дошкольного образования и их интеграции в образовательном учреждении, включая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им индивидуально ориентированной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помощи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также необходимой технической помощи с учетом особенностей их психофизического развития и индивидуальных возможностей;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3.2.8.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 для двигательной активности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включают оборудование для ходьбы, бега и равновесия; для прыжков; для катания, бросания и ловли; для ползания и лазания;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упражнений;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(мешочки с песком для метания и равновесия, канаты и веревочки для коррекции плоскостопия и координации движений,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кольцебросы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набивные мячи )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к условиям </a:t>
            </a:r>
            <a:r>
              <a:rPr lang="ru-RU" sz="2000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реализации основной общеобразовательной программы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3.4. Требования к техническим средствам обучения в сфере дошкольного образования включают общие требования безопасности,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 наглядного сопровождения воспитательно-образовательного процесса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возможность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использования современных информационно-коммуникационных технологий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воспитательно-образовательном процессе.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 6.1. Формирование профессионального взаимодействия педагогов с детьми дошкольного возраста, которое основывается на: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субъектном отношении педагога к ребенку;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индивидуальном подходе, учете зоны ближайшего развития ребенка;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мотивационном подходе;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доброжелательном отношении к ребенку.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 6.2.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Сохранение психического здоровья воспитанников, мониторинг их развития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организацию развивающих занятий с детьми, направленных на коррекцию определенных недостатков в их психическом развитии. Психологическое сопровождение воспитательно-образовательного процесса осуществляется педагогом-психологом (либо состоящим в штате образовательного учреждения, либо являющимся сотрудником психолого-педагогических центров,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медико-психолого-педагогических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комиссий);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к условиям </a:t>
            </a:r>
            <a:r>
              <a:rPr lang="ru-RU" sz="2000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реализации основной общеобразовательной программы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4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6.8. Воспитатели и педагог-психолог находятся в постоянном контакте с родителями (законными представителями) воспитанников, объясняя им стратегию и тактику воспитательно-образовательного процесса.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современных эффективных форм активного взаимодействия с семьями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в части охраны здоровья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24863" cy="3600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/>
              <a:t>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представляют собой систему необходимых условий, обеспечивающих сохранение и укрепление физического и психологического здоровья обучающихся, воспитанников.</a:t>
            </a:r>
          </a:p>
          <a:p>
            <a:pPr algn="ctr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П. 2. Образовательное учреждение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создает условия, гарантирующие охрану и укрепление здоровья обучающихся,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в части охраны здоровья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24863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П.4. </a:t>
            </a:r>
          </a:p>
          <a:p>
            <a:pPr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взаимодействие образовательного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учреждения с органами исполнительной власти, правоохранительными органами, научными учреждениями, учреждениями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детей, культуры, физической культуры и спорта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здравоохранения и другими заинтересованными организациями по вопросам охраны и укрепления здоровья, безопасного образа жизни обучающихся, воспитанников;</a:t>
            </a:r>
          </a:p>
          <a:p>
            <a:pPr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преемственность и непрерывность обучения здоровому и безопасному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образу жизни (здоровью) на различных ступенях, уровнях образования;</a:t>
            </a:r>
          </a:p>
          <a:p>
            <a:pPr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4) комплексный подход в оказании психолого-педагогической, медико-социальной поддержки различных групп обучающихся, воспитанников;</a:t>
            </a:r>
          </a:p>
          <a:p>
            <a:pPr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непрерывность отслеживания сформированности здорового и безопасного образа жизни обучающихся,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в части охраны здоровья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642350" cy="3600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П.6.8)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культуры здоровья педагогических работников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ДОУ (наличие знаний и умений по вопросам 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методов и технологий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стиль общения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образ жизни и наличие ответственного отношения к собственному здоровью).</a:t>
            </a:r>
          </a:p>
          <a:p>
            <a:pPr eaLnBrk="1" hangingPunct="1"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8. Требования к организации физкультурно-оздоровительной и спортивно-массовой работы:</a:t>
            </a:r>
          </a:p>
          <a:p>
            <a:pPr eaLnBrk="1" hangingPunct="1"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1) организацию физкультурно-оздоровительной работы с обучающимися, воспитанниками 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групп здоровья;</a:t>
            </a:r>
          </a:p>
          <a:p>
            <a:pPr eaLnBrk="1" hangingPunct="1"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организацию занятий по лечебной физкультуре для обучающихся, воспитанников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соответствии с медицинскими показаниями по результатам медицинского профилактического осмотра;</a:t>
            </a:r>
          </a:p>
          <a:p>
            <a:pPr eaLnBrk="1" hangingPunct="1"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4) организацию динамических пауз (динамических перемен), физкультминуток на уроках, занятиях, способствующих эмоциональной разгрузке и повышению двигательной активности;</a:t>
            </a:r>
          </a:p>
          <a:p>
            <a:pPr eaLnBrk="1" hangingPunct="1"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5) организацию работы спортивных секций, кружков, клубов и создание условий, соблюдение режима их (секций, кружков, клубов) работы в соответствии с требованиями санитарных правил;</a:t>
            </a:r>
          </a:p>
          <a:p>
            <a:pPr eaLnBrk="1" hangingPunct="1"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7) организацию физкультурных и спортивных мероприятий с обучающимися, воспитанниками по видам спорта и комплексных мероприятий (спартакиад, универсиад, олимпиад, соревнований, дней спорта, дней здоровья);</a:t>
            </a:r>
          </a:p>
          <a:p>
            <a:pPr eaLnBrk="1" hangingPunct="1"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8) обеспечение участия обучающихся, воспитанников в региональных, межрегиональных, всероссийских физкультурных мероприятиях и спортивных мероприятиях.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ФГТ в части охраны здоровья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36004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П.9. 5) наличие и реализацию плана методических мероприятий, 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педагогических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различным вопросам возрастной психологии и физиологии, развития человека, его здоровья, факторов, положительно и отрицательно влияющих на здоровье и безопасность обучающихся, воспитанников,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П.12.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мониторингу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культуры здорового и безопасного образа жизни обучающихся, воспитанников: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наличие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аналитических данных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формировании ценности здорового и безопасного образа жизни у обучающихся, воспитанников;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отслеживание динамики показателей здоровья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воспитанников (общего показателя здоровья; показателей заболеваемости органов зрения и опорно-двигательного аппарата; травматизма в образовательном учреждении, в том числе дорожно-транспортного травматизма; показателя количества пропусков занятий по болезни;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эффективности оздоровления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часто болеющих обучающихся, воспитанников);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включение в ежегодный отчет образовательного учреждения,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доступный широкой общественности, обобщенных данных о 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культуры здорового и безопасного образа жизни обучающихся, воспитанников (сайты ДОУ)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инструментария мониторинга здоровья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физического развития обучающихся, воспитанников образовательного учреждения.</a:t>
            </a:r>
          </a:p>
          <a:p>
            <a:pPr marL="0" indent="0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dirty="0" smtClean="0"/>
              <a:t> 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C788E"/>
                </a:solidFill>
                <a:latin typeface="a_AlbionicExp"/>
              </a:rPr>
              <a:t>Повестка дня Совета педагогов: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1800" smtClean="0">
                <a:latin typeface="a_AlbionicExp"/>
              </a:rPr>
              <a:t>Основные понятия и характеристики здоровьесберегающей и здоровьеформирующей педагогики. Докладчик: зам.зав. по ВМР</a:t>
            </a:r>
            <a:r>
              <a:rPr lang="en-US" sz="1800" smtClean="0">
                <a:latin typeface="a_AlbionicExp"/>
              </a:rPr>
              <a:t> </a:t>
            </a:r>
            <a:r>
              <a:rPr lang="ru-RU" sz="1800" smtClean="0">
                <a:latin typeface="a_AlbionicExp"/>
              </a:rPr>
              <a:t>И.В.Басова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1800" smtClean="0">
                <a:latin typeface="a_AlbionicExp"/>
              </a:rPr>
              <a:t>Анализ нормативно-правового обеспечения , раскрывающих необходимость создания здоровьесберегающего пространства ребенка в условиях ДОУ и семьи. Обсуждение педагогов.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1800" smtClean="0">
                <a:latin typeface="a_AlbionicExp"/>
              </a:rPr>
              <a:t>Анализ использования эффективных здоровьесберегающих приемов и методов в работе педагогов с детьми (по итогам педместерских-2013). Обсуждение педагогов.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1800" smtClean="0">
                <a:latin typeface="a_AlbionicExp"/>
              </a:rPr>
              <a:t>Анализ анкетирования родителей по вопросам здоровья детей. Докладчик -   Зам.зав. по ВМР Басова И.В.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1800" smtClean="0">
                <a:latin typeface="a_AlbionicExp"/>
              </a:rPr>
              <a:t>Деловая игра   «Здоровье педагогов». Организатор: педагог-психолог М.В.Фоменко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249555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6666"/>
                </a:solidFill>
                <a:latin typeface="a_AlbionicExp"/>
              </a:rPr>
              <a:t>Анализ использования эффективных здоровьесберегающих приемов и методов в работе педагогов с детьми (по итогам педместерских-2013).</a:t>
            </a:r>
            <a:endParaRPr lang="ru-RU" sz="3200" smtClean="0">
              <a:solidFill>
                <a:srgbClr val="006666"/>
              </a:solidFill>
              <a:latin typeface="a_AlbionicExp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Игровой метод познания: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052736"/>
            <a:ext cx="56538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Игры-викторины по вопросам здоровья и  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валеологии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484784"/>
            <a:ext cx="194166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Выступление детей в роли советчиков-специалистов, передача практического опыта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357694"/>
            <a:ext cx="339121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Метод моделирования</a:t>
            </a:r>
          </a:p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(движущаяся модель деятельности детей </a:t>
            </a:r>
          </a:p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течение дня)</a:t>
            </a:r>
          </a:p>
        </p:txBody>
      </p:sp>
      <p:pic>
        <p:nvPicPr>
          <p:cNvPr id="33797" name="Picture 2" descr="F:\мастериские 13\мастер13\мастеркласс 8 гр\IMG_5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9829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F:\мастериские 13\педмаст13  ЕА\IMG_5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6430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F:\мастериские 13\педмаст13  ЕА\IMG_5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3571875"/>
            <a:ext cx="38957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3429000"/>
            <a:ext cx="33912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Командный  прием выполнения практических и игровых заданий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Метод корригирующей гимнастики:</a:t>
            </a:r>
          </a:p>
        </p:txBody>
      </p:sp>
      <p:pic>
        <p:nvPicPr>
          <p:cNvPr id="34818" name="Picture 2" descr="F:\мастериские 13\фото мастер 5 гр\IMAG0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2390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2498" y="1196752"/>
            <a:ext cx="44351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Хождение по корригирующим дорожкам</a:t>
            </a:r>
          </a:p>
        </p:txBody>
      </p:sp>
      <p:pic>
        <p:nvPicPr>
          <p:cNvPr id="34820" name="Picture 3" descr="F:\мастериские 13\фото мастер 5 гр\IMAG03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700213"/>
            <a:ext cx="280828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88801" y="1844824"/>
            <a:ext cx="33644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Сбор  мелких игрушек ногами</a:t>
            </a:r>
          </a:p>
        </p:txBody>
      </p:sp>
      <p:pic>
        <p:nvPicPr>
          <p:cNvPr id="34822" name="Picture 4" descr="F:\мастериские 13\фото мастер 5 гр\IMAG03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276475"/>
            <a:ext cx="2339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04826" y="4077072"/>
            <a:ext cx="311681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Разрывание бумаги ногами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2976"/>
            <a:ext cx="25922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 ногами</a:t>
            </a:r>
          </a:p>
          <a:p>
            <a:pPr algn="ctr"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789040"/>
            <a:ext cx="33094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Прокатывание мячей ногами</a:t>
            </a:r>
          </a:p>
        </p:txBody>
      </p:sp>
      <p:pic>
        <p:nvPicPr>
          <p:cNvPr id="34826" name="Picture 5" descr="F:\мастериские 13\фото мастер 5 гр\IMAG03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149725"/>
            <a:ext cx="29638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Метод корригирующей гимнастики: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196752"/>
            <a:ext cx="55741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Динамические паузы 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корригирующими упражнениями для спины, шеи, стопы</a:t>
            </a:r>
          </a:p>
        </p:txBody>
      </p:sp>
      <p:pic>
        <p:nvPicPr>
          <p:cNvPr id="35843" name="Picture 2" descr="F:\мастериские 13\мастер13\мастеркласс 8 гр\IMG_5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F:\мастериские 13\мастер13\мастеркласс МВ режим и здоровье\IMG_5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0605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F:\мастериские 13\педмаст13  ЕА\IMG_5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6613" y="4365625"/>
            <a:ext cx="29956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4221088"/>
            <a:ext cx="58326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Игровой массаж друг другу 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парах, по кругу)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Метод коррекционных гимнастик: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429000"/>
            <a:ext cx="223224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использование артикуляционных гимнастик на коммуникации, музыке</a:t>
            </a:r>
          </a:p>
        </p:txBody>
      </p:sp>
      <p:pic>
        <p:nvPicPr>
          <p:cNvPr id="36867" name="Picture 2" descr="F:\новый педсовет по здоровью\арт гим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052513"/>
            <a:ext cx="224948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F:\новый педсовет по здоровью\арт гимн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484313"/>
            <a:ext cx="230346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F:\мастериские 13\педсамт 13 ЛМ\IMG_5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39608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F:\мастериские 13\педсамт 13 ЛМ\IMG_56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4941888"/>
            <a:ext cx="68040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004048" y="4653136"/>
            <a:ext cx="396044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использование схем, алгоритмов выполнения упражнений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Метод проектирования деятельности</a:t>
            </a:r>
            <a:r>
              <a:rPr lang="ru-RU" sz="3600" smtClean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196752"/>
            <a:ext cx="528609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Составление режима дня здорового первоклассника (здорового ребенка)</a:t>
            </a:r>
          </a:p>
        </p:txBody>
      </p:sp>
      <p:pic>
        <p:nvPicPr>
          <p:cNvPr id="37891" name="Picture 3" descr="F:\мастериские 13\мастер13\мастеркласс МВ режим и здоровье\IMG_5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F:\мастериские 13\мастер13\мастеркласс МВ режим и здоровье\IMG_5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0605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Игровой метод инсценировки (театрализации)</a:t>
            </a:r>
            <a:r>
              <a:rPr lang="ru-RU" sz="3600" smtClean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556792"/>
            <a:ext cx="46085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театральные этюды «Дела и заботы нашей семьи (утром, вечером)  с последующим анализом</a:t>
            </a:r>
          </a:p>
        </p:txBody>
      </p:sp>
      <p:pic>
        <p:nvPicPr>
          <p:cNvPr id="38915" name="Picture 2" descr="F:\мастериские 13\мастер13\мастеркласс МВ режим и здоровье\IMG_5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2636912"/>
            <a:ext cx="46085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Инсценировка художественных произведения о здоровье и гигиене,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501008"/>
            <a:ext cx="46085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Инсценировка совместно сочиненных с детьми  сказок о здоровье и способах его сохранения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ru-RU" sz="3200" smtClean="0"/>
              <a:t>Игровой метод</a:t>
            </a:r>
            <a:r>
              <a:rPr lang="ru-RU" sz="3600" smtClean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556792"/>
            <a:ext cx="46085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 сюжетно-ролевые  и дидактические игры о здоровье</a:t>
            </a:r>
          </a:p>
        </p:txBody>
      </p:sp>
      <p:pic>
        <p:nvPicPr>
          <p:cNvPr id="39939" name="Picture 2" descr="F:\мастериские 13\педмас 2 гр\SDC12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Практический метод исследования и проверки способов сохранения здоровья</a:t>
            </a:r>
            <a:r>
              <a:rPr lang="ru-RU" sz="3600" smtClean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47525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Проверка правильной осанки из положений стоя, сидя, при ходьбе (надо использовать на каждом занятии)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7907" y="4437112"/>
            <a:ext cx="29901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Разрывание бумаги ногами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71668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Исследование полезности закаливающих процедур на здоровье ребенка через анализ ощущений и выводы детей</a:t>
            </a:r>
          </a:p>
        </p:txBody>
      </p:sp>
      <p:pic>
        <p:nvPicPr>
          <p:cNvPr id="40965" name="Picture 2" descr="F:\мастериские 13\мастер13\мастеркласс 8 гр\IMG_5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492375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Практический метод </a:t>
            </a:r>
            <a:br>
              <a:rPr lang="ru-RU" sz="3200" smtClean="0"/>
            </a:br>
            <a:r>
              <a:rPr lang="ru-RU" sz="3200" smtClean="0"/>
              <a:t>творческих мастерских:</a:t>
            </a:r>
            <a:endParaRPr lang="ru-RU" sz="360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340768"/>
            <a:ext cx="849694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Продуктивная деятельность с детьми по изготовлению атрибутов спортивных и подвижных игр как средство формирования интереса к занятиям спортом и физкультурой</a:t>
            </a:r>
          </a:p>
        </p:txBody>
      </p:sp>
      <p:pic>
        <p:nvPicPr>
          <p:cNvPr id="41987" name="Picture 2" descr="F:\мастериские 13\педмастериские 2013\мас\фото НА\SDC12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221163"/>
            <a:ext cx="3289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F:\мастериские 13\педмастериские 2013\мас\фото НА\SDC12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276475"/>
            <a:ext cx="3071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F:\мастериские 13\педмастериские 2013\мас\фото НА\SDC12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276475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88" y="796925"/>
            <a:ext cx="8286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lnSpc>
                <a:spcPct val="150000"/>
              </a:lnSpc>
            </a:pPr>
            <a:r>
              <a:rPr lang="ru-RU" sz="2400" b="1">
                <a:solidFill>
                  <a:srgbClr val="006666"/>
                </a:solidFill>
                <a:latin typeface="a_AlbionicExp"/>
              </a:rPr>
              <a:t>Здоровье – это не подарок, </a:t>
            </a:r>
            <a:br>
              <a:rPr lang="ru-RU" sz="2400" b="1">
                <a:solidFill>
                  <a:srgbClr val="006666"/>
                </a:solidFill>
                <a:latin typeface="a_AlbionicExp"/>
              </a:rPr>
            </a:br>
            <a:r>
              <a:rPr lang="ru-RU" sz="2400" b="1">
                <a:solidFill>
                  <a:srgbClr val="006666"/>
                </a:solidFill>
                <a:latin typeface="a_AlbionicExp"/>
              </a:rPr>
              <a:t>который человека получает </a:t>
            </a:r>
            <a:br>
              <a:rPr lang="ru-RU" sz="2400" b="1">
                <a:solidFill>
                  <a:srgbClr val="006666"/>
                </a:solidFill>
                <a:latin typeface="a_AlbionicExp"/>
              </a:rPr>
            </a:br>
            <a:r>
              <a:rPr lang="ru-RU" sz="2400" b="1">
                <a:solidFill>
                  <a:srgbClr val="006666"/>
                </a:solidFill>
                <a:latin typeface="a_AlbionicExp"/>
              </a:rPr>
              <a:t>один раз и на всю жизнь,</a:t>
            </a:r>
            <a:br>
              <a:rPr lang="ru-RU" sz="2400" b="1">
                <a:solidFill>
                  <a:srgbClr val="006666"/>
                </a:solidFill>
                <a:latin typeface="a_AlbionicExp"/>
              </a:rPr>
            </a:br>
            <a:r>
              <a:rPr lang="ru-RU" sz="2400" b="1">
                <a:solidFill>
                  <a:srgbClr val="006666"/>
                </a:solidFill>
                <a:latin typeface="a_AlbionicExp"/>
              </a:rPr>
              <a:t>а результат сознательного поведения </a:t>
            </a:r>
            <a:br>
              <a:rPr lang="ru-RU" sz="2400" b="1">
                <a:solidFill>
                  <a:srgbClr val="006666"/>
                </a:solidFill>
                <a:latin typeface="a_AlbionicExp"/>
              </a:rPr>
            </a:br>
            <a:r>
              <a:rPr lang="ru-RU" sz="2400" b="1">
                <a:solidFill>
                  <a:srgbClr val="006666"/>
                </a:solidFill>
                <a:latin typeface="a_AlbionicExp"/>
              </a:rPr>
              <a:t>каждого человека и всех в обществе</a:t>
            </a:r>
            <a:br>
              <a:rPr lang="ru-RU" sz="2400" b="1">
                <a:solidFill>
                  <a:srgbClr val="006666"/>
                </a:solidFill>
                <a:latin typeface="a_AlbionicExp"/>
              </a:rPr>
            </a:br>
            <a:r>
              <a:rPr lang="ru-RU" sz="2400" b="1">
                <a:solidFill>
                  <a:srgbClr val="006666"/>
                </a:solidFill>
                <a:latin typeface="a_AlbionicExp"/>
              </a:rPr>
              <a:t>    </a:t>
            </a:r>
            <a:r>
              <a:rPr lang="ru-RU" b="1">
                <a:latin typeface="a_AlbionicExp"/>
              </a:rPr>
              <a:t> </a:t>
            </a:r>
            <a:r>
              <a:rPr lang="ru-RU" b="1" i="1">
                <a:latin typeface="a_AlbionicExp"/>
              </a:rPr>
              <a:t>П.Фосс (нем. профессор – валеолог)      </a:t>
            </a:r>
            <a:r>
              <a:rPr lang="ru-RU" b="1">
                <a:latin typeface="a_AlbionicExp"/>
              </a:rPr>
              <a:t>         </a:t>
            </a:r>
            <a:r>
              <a:rPr lang="ru-RU" sz="2400" b="1">
                <a:solidFill>
                  <a:srgbClr val="006666"/>
                </a:solidFill>
                <a:latin typeface="a_AlbionicExp"/>
              </a:rPr>
              <a:t>   </a:t>
            </a:r>
            <a:endParaRPr lang="ru-RU" sz="2400">
              <a:solidFill>
                <a:srgbClr val="006666"/>
              </a:solidFill>
              <a:latin typeface="a_AlbionicExp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6666"/>
                </a:solidFill>
                <a:latin typeface="a_AlbionicExp"/>
              </a:rPr>
              <a:t>Анализ анкетирования родителей по вопросам здоровья детей. </a:t>
            </a:r>
            <a:endParaRPr lang="ru-RU" sz="2400" smtClean="0">
              <a:solidFill>
                <a:srgbClr val="0066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08720"/>
            <a:ext cx="8352928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опросе приняло участие -  89 семей. Результаты анкетирования показали:</a:t>
            </a:r>
          </a:p>
          <a:p>
            <a:pPr>
              <a:defRPr/>
            </a:pP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большинство родителей признают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физическое развитии ребенка удовлетворительным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часто болеющих детей – 30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%,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основной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причиной заболевания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родители считают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ослабленный иммунитет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и лишь 5% опрошенных осознают недостаток в оздоровительной работе,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спортивный уголок дома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оборудован для 90% детей, самый популярный снаряд – велосипед;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спортивные секции и школы развития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посещает лишь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детей,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ежедневно гуляют с ребенком 50%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опрошенных, вторая часть –по выходным;</a:t>
            </a:r>
          </a:p>
          <a:p>
            <a:pPr>
              <a:buFontTx/>
              <a:buChar char="-"/>
              <a:defRPr/>
            </a:pP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любимые занятие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ребенком дома – чтение, помощь семье, игры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зарядку дома делает лишь 10%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закаливают 50%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опрошенных (прогулки, баня, бассейн, обливание, контрастный душ),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 со сном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обозначили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время сна большинство родители соблюдают (с 22.00 до 7.00),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 питания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родители не видят (дети едят охотно), а вот в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предпочтения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детей не относятся к здоровой пище –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макароны, пельмени, сосиски, пироги, </a:t>
            </a:r>
            <a:r>
              <a:rPr lang="ru-RU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лагман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самые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нелюбимые блюда –рыбные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психологические особенности детей родители обсуждали неохотно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отметили страхи – врачей, темноты, крови (нет страха </a:t>
            </a:r>
            <a:r>
              <a:rPr lang="ru-RU" sz="1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наказний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!!!)</a:t>
            </a:r>
          </a:p>
          <a:p>
            <a:pPr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Информацию о развитии и воспитании детей родители получают из различных источников –   интернет, знакомы, старшие, педагоги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6" name="Объект 1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3671888"/>
          </a:xfrm>
        </p:spPr>
        <p:txBody>
          <a:bodyPr/>
          <a:lstStyle/>
          <a:p>
            <a:pPr marL="0" indent="542925" eaLnBrk="1" hangingPunct="1">
              <a:buFontTx/>
              <a:buNone/>
            </a:pPr>
            <a:r>
              <a:rPr lang="ru-RU" sz="2400" b="1" smtClean="0"/>
              <a:t>Ведущим условием </a:t>
            </a:r>
            <a:r>
              <a:rPr lang="ru-RU" sz="2400" smtClean="0"/>
              <a:t>успешного практического решения проблемы здоровья в образовании является профессиональная компетентность педагога, его </a:t>
            </a:r>
            <a:r>
              <a:rPr lang="ru-RU" sz="2400" b="1" smtClean="0"/>
              <a:t>личную культуру здоровья</a:t>
            </a:r>
            <a:r>
              <a:rPr lang="ru-RU" sz="2400" smtClean="0"/>
              <a:t>. </a:t>
            </a:r>
          </a:p>
          <a:p>
            <a:pPr marL="0" indent="542925" eaLnBrk="1" hangingPunct="1">
              <a:buFontTx/>
              <a:buNone/>
            </a:pPr>
            <a:r>
              <a:rPr lang="ru-RU" sz="2400" smtClean="0"/>
              <a:t>Культура здоровья педагога является важным ресурсом успешности педагогической деятельности. Только здоровый педагог, как носитель культуры здоровья может воспитать ответственное отношение у ребенка к личному здоровью и здоровью окружающих людей.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643812" cy="1470025"/>
          </a:xfrm>
          <a:ln>
            <a:solidFill>
              <a:srgbClr val="FFFFFF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Профессиональное выгорание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 r="870"/>
          <a:stretch>
            <a:fillRect/>
          </a:stretch>
        </p:blipFill>
        <p:spPr bwMode="auto">
          <a:xfrm>
            <a:off x="500063" y="2000250"/>
            <a:ext cx="8143875" cy="2932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500188"/>
            <a:ext cx="8572500" cy="3429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rgbClr val="0070C0"/>
                </a:solidFill>
                <a:latin typeface="Century Schoolbook" pitchFamily="18" charset="0"/>
              </a:rPr>
              <a:t>*</a:t>
            </a:r>
            <a:r>
              <a:rPr lang="ru-RU" b="0" dirty="0" smtClean="0">
                <a:solidFill>
                  <a:srgbClr val="0070C0"/>
                </a:solidFill>
                <a:latin typeface="Century Schoolbook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Century Schoolbook" pitchFamily="18" charset="0"/>
              </a:rPr>
              <a:t>Первый</a:t>
            </a:r>
            <a:r>
              <a:rPr lang="ru-RU" sz="3200" b="0" dirty="0" smtClean="0">
                <a:solidFill>
                  <a:srgbClr val="0070C0"/>
                </a:solidFill>
                <a:latin typeface="Century Schoolbook" pitchFamily="18" charset="0"/>
              </a:rPr>
              <a:t> – </a:t>
            </a:r>
            <a: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  <a:t>снижение самооценки,</a:t>
            </a:r>
            <a:b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  <a:t/>
            </a:r>
            <a:b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3200" b="0" dirty="0" smtClean="0">
                <a:solidFill>
                  <a:srgbClr val="0070C0"/>
                </a:solidFill>
                <a:latin typeface="Century Schoolbook" pitchFamily="18" charset="0"/>
              </a:rPr>
              <a:t>* </a:t>
            </a:r>
            <a:r>
              <a:rPr lang="ru-RU" sz="3200" dirty="0" smtClean="0">
                <a:solidFill>
                  <a:srgbClr val="0070C0"/>
                </a:solidFill>
                <a:latin typeface="Century Schoolbook" pitchFamily="18" charset="0"/>
              </a:rPr>
              <a:t>Второй</a:t>
            </a:r>
            <a:r>
              <a:rPr lang="ru-RU" sz="3200" b="0" dirty="0" smtClean="0">
                <a:solidFill>
                  <a:srgbClr val="0070C0"/>
                </a:solidFill>
                <a:latin typeface="Century Schoolbook" pitchFamily="18" charset="0"/>
              </a:rPr>
              <a:t> –   </a:t>
            </a:r>
            <a: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  <a:t>чувство одиночества,</a:t>
            </a:r>
            <a:b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  <a:t/>
            </a:r>
            <a:b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3200" b="0" dirty="0" smtClean="0">
                <a:solidFill>
                  <a:srgbClr val="0070C0"/>
                </a:solidFill>
                <a:latin typeface="Century Schoolbook" pitchFamily="18" charset="0"/>
              </a:rPr>
              <a:t>* </a:t>
            </a:r>
            <a:r>
              <a:rPr lang="ru-RU" sz="3200" dirty="0" smtClean="0">
                <a:solidFill>
                  <a:srgbClr val="0070C0"/>
                </a:solidFill>
                <a:latin typeface="Century Schoolbook" pitchFamily="18" charset="0"/>
              </a:rPr>
              <a:t>третий</a:t>
            </a:r>
            <a:r>
              <a:rPr lang="ru-RU" sz="3200" b="0" dirty="0" smtClean="0">
                <a:solidFill>
                  <a:srgbClr val="0070C0"/>
                </a:solidFill>
                <a:latin typeface="Century Schoolbook" pitchFamily="18" charset="0"/>
              </a:rPr>
              <a:t> –    </a:t>
            </a:r>
            <a: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  <a:t>эмоциональное  </a:t>
            </a:r>
            <a:b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  <a:t>                         истощение, </a:t>
            </a:r>
            <a:r>
              <a:rPr lang="ru-RU" sz="2800" b="0" dirty="0" err="1" smtClean="0">
                <a:solidFill>
                  <a:srgbClr val="0070C0"/>
                </a:solidFill>
                <a:latin typeface="Century Schoolbook" pitchFamily="18" charset="0"/>
              </a:rPr>
              <a:t>соматизация</a:t>
            </a:r>
            <a:r>
              <a:rPr lang="ru-RU" sz="2800" b="0" dirty="0" smtClean="0">
                <a:solidFill>
                  <a:srgbClr val="0070C0"/>
                </a:solidFill>
                <a:latin typeface="Century Schoolbook" pitchFamily="18" charset="0"/>
              </a:rPr>
              <a:t>.</a:t>
            </a:r>
            <a:endParaRPr lang="ru-RU" sz="2800" b="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6082" name="Текст 2"/>
          <p:cNvSpPr>
            <a:spLocks noGrp="1"/>
          </p:cNvSpPr>
          <p:nvPr>
            <p:ph type="body" idx="1"/>
          </p:nvPr>
        </p:nvSpPr>
        <p:spPr>
          <a:xfrm>
            <a:off x="642938" y="428625"/>
            <a:ext cx="7772400" cy="642938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C00000"/>
                </a:solidFill>
              </a:rPr>
              <a:t>Три аспекта выгорания: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643937" cy="19288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77800" algn="l" eaLnBrk="1" hangingPunct="1">
              <a:defRPr/>
            </a:pPr>
            <a:r>
              <a:rPr lang="ru-RU" sz="3200" dirty="0" smtClean="0"/>
              <a:t>		       </a:t>
            </a:r>
            <a:r>
              <a:rPr lang="ru-RU" sz="2800" b="1" dirty="0" smtClean="0"/>
              <a:t>Что НЕ следует делать: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НЕ скрывайте свои чувства.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Не избегайте говорить о том, что случилось.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НЕ ждите, что такое состояние уйдет само собой.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357438"/>
            <a:ext cx="8643937" cy="26431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Что нужно делать:</a:t>
            </a:r>
          </a:p>
          <a:p>
            <a:pPr marL="177800" indent="-177800" algn="l" eaLnBrk="1" hangingPunct="1">
              <a:buFont typeface="Arial" charset="0"/>
              <a:buChar char="•"/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Выделите достаточно времени для отдыха, сна.</a:t>
            </a:r>
          </a:p>
          <a:p>
            <a:pPr marL="177800" indent="-177800" algn="l" eaLnBrk="1" hangingPunct="1">
              <a:buFont typeface="Arial" charset="0"/>
              <a:buChar char="•"/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Проявите Ваши желания, ясно и четко, говорите о них.</a:t>
            </a:r>
          </a:p>
          <a:p>
            <a:pPr marL="177800" indent="-177800" algn="l" eaLnBrk="1" hangingPunct="1">
              <a:buFont typeface="Arial" charset="0"/>
              <a:buChar char="•"/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Постарайтесь сохранить нормальный распорядок вашей жизни.</a:t>
            </a:r>
          </a:p>
          <a:p>
            <a:pPr algn="l" eaLnBrk="1" hangingPunct="1">
              <a:buFont typeface="Arial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08962" cy="57626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ru-RU" sz="2800" b="1" smtClean="0">
                <a:solidFill>
                  <a:srgbClr val="CC0000"/>
                </a:solidFill>
              </a:rPr>
              <a:t>Как самому повысить тонус и настроение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1036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300" smtClean="0"/>
              <a:t>Дыхание по системе 4+4+4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300" smtClean="0"/>
              <a:t>Активизируем анализаторы </a:t>
            </a:r>
            <a:br>
              <a:rPr lang="ru-RU" sz="2300" smtClean="0"/>
            </a:br>
            <a:r>
              <a:rPr lang="ru-RU" sz="2300" smtClean="0"/>
              <a:t>- тактильные ощущения (погладьте себя)</a:t>
            </a:r>
            <a:br>
              <a:rPr lang="ru-RU" sz="2300" smtClean="0"/>
            </a:br>
            <a:r>
              <a:rPr lang="ru-RU" sz="2300" smtClean="0"/>
              <a:t>- обоняние (аромалампы, цитрусовые)</a:t>
            </a:r>
            <a:br>
              <a:rPr lang="ru-RU" sz="2300" smtClean="0"/>
            </a:br>
            <a:r>
              <a:rPr lang="ru-RU" sz="2300" smtClean="0"/>
              <a:t>- вкус (кусочек шоколада)</a:t>
            </a:r>
            <a:br>
              <a:rPr lang="ru-RU" sz="2300" smtClean="0"/>
            </a:br>
            <a:r>
              <a:rPr lang="ru-RU" sz="2300" smtClean="0"/>
              <a:t>- слух (приятная музыка)</a:t>
            </a:r>
            <a:br>
              <a:rPr lang="ru-RU" sz="2300" smtClean="0"/>
            </a:br>
            <a:r>
              <a:rPr lang="ru-RU" sz="2300" smtClean="0"/>
              <a:t>- визуальные ощущения (фото любимых, красивые картины)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300" smtClean="0"/>
              <a:t>Работа с негативом (напишите, нарисуйте всё, что не нравится, разорвите бумагу, выбросите)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300" smtClean="0"/>
              <a:t>Создаем положительный настрой (смех – лучшее лекарство; записывайте планы, мечты)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373216"/>
            <a:ext cx="7772400" cy="64807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ln w="28575">
                  <a:solidFill>
                    <a:srgbClr val="006666"/>
                  </a:solidFill>
                </a:ln>
                <a:solidFill>
                  <a:srgbClr val="FFCC00"/>
                </a:solidFill>
                <a:latin typeface="a_AlbionicExp" pitchFamily="34" charset="0"/>
              </a:rPr>
              <a:t>Десять золотых правил </a:t>
            </a:r>
            <a:r>
              <a:rPr lang="ru-RU" sz="4800" dirty="0" err="1" smtClean="0">
                <a:ln w="28575">
                  <a:solidFill>
                    <a:srgbClr val="006666"/>
                  </a:solidFill>
                </a:ln>
                <a:solidFill>
                  <a:srgbClr val="FFCC00"/>
                </a:solidFill>
                <a:latin typeface="a_AlbionicExp" pitchFamily="34" charset="0"/>
              </a:rPr>
              <a:t>здоровьесбережения</a:t>
            </a:r>
            <a:endParaRPr lang="ru-RU" sz="4800" dirty="0">
              <a:ln w="28575">
                <a:solidFill>
                  <a:srgbClr val="006666"/>
                </a:solidFill>
              </a:ln>
              <a:solidFill>
                <a:srgbClr val="FFCC00"/>
              </a:solidFill>
              <a:latin typeface="a_AlbionicExp" pitchFamily="34" charset="0"/>
            </a:endParaRPr>
          </a:p>
        </p:txBody>
      </p:sp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248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a_AlbionicExp"/>
              </a:rPr>
              <a:t>1. </a:t>
            </a:r>
            <a:r>
              <a:rPr lang="ru-RU" sz="2000">
                <a:latin typeface="a_AlbionicExp"/>
              </a:rPr>
              <a:t>Соблюдайте режим дня!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2. Обращайте больше внимание на питание!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3. Больше двигайтесь!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4. Спите в прохладной комнате!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5. Не гасите в себе гнев, дайте вырваться ему наружу!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6. Постоянно занимайтесь интеллектуальной деятельностью!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7. Гоните прочь уныние и хандру!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8. Адекватно реагируйте на все проявления своего организма!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9. Старайтесь получать как можно больше положительных эмоций!</a:t>
            </a:r>
            <a:br>
              <a:rPr lang="ru-RU" sz="2000">
                <a:latin typeface="a_AlbionicExp"/>
              </a:rPr>
            </a:br>
            <a:r>
              <a:rPr lang="ru-RU" sz="2000">
                <a:latin typeface="a_AlbionicExp"/>
              </a:rPr>
              <a:t>10. Желайте себе и окружающим только добро!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C788E"/>
                </a:solidFill>
                <a:latin typeface="a_AlbionicExp"/>
              </a:rPr>
              <a:t>Проект решения Совета педагогов: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1600" smtClean="0">
                <a:latin typeface="a_AlbionicExp"/>
              </a:rPr>
              <a:t>Признать эффективной систематическую деятельность педагогов по закаливанию детей, беседам по ЗОЖ и ОБЖ.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1600" smtClean="0">
                <a:latin typeface="a_AlbionicExp"/>
              </a:rPr>
              <a:t>Зам.зав. по ВМР Басовой И.В. провести смотр-конкурс физкультурных уголков и оборудования спортивного зала. Воспитателям и инструктору по физкультуре подготовить весь необходимый инвентарь для физического развития в группах и спортивном зале (для всех видов двигательной деятельности) Срок: 29 апреля 2013г.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1600" smtClean="0">
                <a:latin typeface="a_AlbionicExp"/>
              </a:rPr>
              <a:t>Всем педагогам внедрить в педагогическую практику здоровьсберегающие методы и приемы (из опыта педмастерских -2013).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1600" smtClean="0">
                <a:latin typeface="a_AlbionicExp"/>
              </a:rPr>
              <a:t>Воспитателям в образовательной деятельности по коммуникации </a:t>
            </a:r>
            <a:r>
              <a:rPr lang="ru-RU" sz="1600" u="sng" smtClean="0">
                <a:latin typeface="a_AlbionicExp"/>
              </a:rPr>
              <a:t>постоянно</a:t>
            </a:r>
            <a:r>
              <a:rPr lang="ru-RU" sz="1600" smtClean="0">
                <a:latin typeface="a_AlbionicExp"/>
              </a:rPr>
              <a:t> использовать артикуляционную гимнастику, дыхательную гимнастику и элементы самомассажа; в ходе НОД с рабочими тетрадями и изодеятельности использовать гимнастику для 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C788E"/>
                </a:solidFill>
                <a:latin typeface="a_AlbionicExp"/>
              </a:rPr>
              <a:t>Проект решения Совета педагогов:</a:t>
            </a: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3948113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ru-RU" sz="1400" smtClean="0">
                <a:latin typeface="a_AlbionicExp"/>
              </a:rPr>
              <a:t>5</a:t>
            </a:r>
            <a:r>
              <a:rPr lang="ru-RU" sz="1800" smtClean="0">
                <a:latin typeface="a_AlbionicExp"/>
              </a:rPr>
              <a:t>.     Инструктору по физическому воспитанию </a:t>
            </a:r>
            <a:r>
              <a:rPr lang="ru-RU" sz="1800" u="sng" smtClean="0">
                <a:latin typeface="a_AlbionicExp"/>
              </a:rPr>
              <a:t>постоянно</a:t>
            </a:r>
            <a:r>
              <a:rPr lang="ru-RU" sz="1800" smtClean="0">
                <a:latin typeface="a_AlbionicExp"/>
              </a:rPr>
              <a:t> использовать на утренней гимнастике и ОРУ (на НОД по физкультуре) коррегирующую гимнастику и упражнения на координацию движений.</a:t>
            </a:r>
          </a:p>
          <a:p>
            <a:pPr marL="514350" indent="-514350" eaLnBrk="1" hangingPunct="1">
              <a:buFontTx/>
              <a:buAutoNum type="arabicPeriod" startAt="6"/>
            </a:pPr>
            <a:r>
              <a:rPr lang="ru-RU" sz="1800" smtClean="0">
                <a:latin typeface="a_AlbionicExp"/>
              </a:rPr>
              <a:t>Педагогам разнообразить формы работы с семьей по здоровьесбережению детей (освещение вопросов здоровья детей на родительских собраниях с приглашение врачей-специалистов), провести для родителей с детьми беседы по ЗОЖ (срок – апрель 2013), на форуме группе обязательно освещать вопросы здоровьесбережения (рекомендации для родителей, темы бесед и занятий с детьми по ЗОЖ).</a:t>
            </a:r>
          </a:p>
          <a:p>
            <a:pPr marL="514350" indent="-514350" eaLnBrk="1" hangingPunct="1">
              <a:buFontTx/>
              <a:buAutoNum type="arabicPeriod" startAt="6"/>
            </a:pPr>
            <a:r>
              <a:rPr lang="ru-RU" sz="1800" smtClean="0">
                <a:latin typeface="a_AlbionicExp"/>
              </a:rPr>
              <a:t>Педагогу-психологу разработать и реализовать цикл игр с детьми  по психокоррекции эмоционального развития (по 1 в месяц на каждую группу). Срок: с апреля-май 2013г, продолжить эту деятельность в следующем учебном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157192"/>
            <a:ext cx="7772400" cy="64807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pc="100" dirty="0">
                <a:ln w="24500" cmpd="tri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C78E55"/>
                </a:solidFill>
                <a:effectLst>
                  <a:outerShdw blurRad="38100" dist="38100" dir="7020000" algn="tl">
                    <a:schemeClr val="tx1">
                      <a:alpha val="35000"/>
                    </a:schemeClr>
                  </a:outerShdw>
                </a:effectLst>
              </a:rPr>
              <a:t/>
            </a:r>
            <a:br>
              <a:rPr lang="ru-RU" sz="4800" b="1" spc="100" dirty="0">
                <a:ln w="24500" cmpd="tri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C78E55"/>
                </a:solidFill>
                <a:effectLst>
                  <a:outerShdw blurRad="38100" dist="38100" dir="7020000" algn="tl">
                    <a:schemeClr val="tx1">
                      <a:alpha val="35000"/>
                    </a:schemeClr>
                  </a:outerShdw>
                </a:effectLst>
              </a:rPr>
            </a:br>
            <a:r>
              <a:rPr lang="ru-RU" sz="4800" b="1" spc="100" dirty="0" smtClean="0">
                <a:ln w="24500" cmpd="tri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38100" dist="38100" dir="7020000" algn="tl">
                    <a:schemeClr val="tx1">
                      <a:alpha val="35000"/>
                    </a:schemeClr>
                  </a:outerShdw>
                </a:effectLst>
              </a:rPr>
              <a:t>Спасибо за внимание!</a:t>
            </a:r>
            <a:endParaRPr lang="ru-RU" sz="4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55576" y="2060848"/>
            <a:ext cx="7772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800" b="1" kern="0" spc="100" dirty="0">
                <a:ln w="24500" cmpd="tri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chemeClr val="tx1">
                      <a:alpha val="35000"/>
                    </a:schemeClr>
                  </a:outerShdw>
                </a:effectLst>
                <a:latin typeface="a_AlbionicExp" pitchFamily="34" charset="0"/>
                <a:ea typeface="+mj-ea"/>
                <a:cs typeface="+mj-cs"/>
              </a:rPr>
              <a:t>Уважаемые коллеги!</a:t>
            </a:r>
          </a:p>
          <a:p>
            <a:pPr algn="ctr">
              <a:defRPr/>
            </a:pPr>
            <a:r>
              <a:rPr lang="ru-RU" sz="4800" b="1" kern="0" spc="100" dirty="0">
                <a:ln w="24500" cmpd="tri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chemeClr val="tx1">
                      <a:alpha val="35000"/>
                    </a:schemeClr>
                  </a:outerShdw>
                </a:effectLst>
                <a:latin typeface="a_AlbionicExp" pitchFamily="34" charset="0"/>
                <a:ea typeface="+mj-ea"/>
                <a:cs typeface="+mj-cs"/>
              </a:rPr>
              <a:t>Все в наших руках!</a:t>
            </a:r>
          </a:p>
          <a:p>
            <a:pPr algn="ctr">
              <a:defRPr/>
            </a:pPr>
            <a:r>
              <a:rPr lang="ru-RU" sz="4800" b="1" kern="0" spc="100" dirty="0">
                <a:ln w="24500" cmpd="tri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chemeClr val="tx1">
                      <a:alpha val="35000"/>
                    </a:schemeClr>
                  </a:outerShdw>
                </a:effectLst>
                <a:latin typeface="a_AlbionicExp" pitchFamily="34" charset="0"/>
                <a:ea typeface="+mj-ea"/>
                <a:cs typeface="+mj-cs"/>
              </a:rPr>
              <a:t>Так давайте же не будем их опускать!!!!</a:t>
            </a:r>
            <a:br>
              <a:rPr lang="ru-RU" sz="4800" b="1" kern="0" spc="100" dirty="0">
                <a:ln w="24500" cmpd="tri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chemeClr val="tx1">
                      <a:alpha val="35000"/>
                    </a:schemeClr>
                  </a:outerShdw>
                </a:effectLst>
                <a:latin typeface="a_AlbionicExp" pitchFamily="34" charset="0"/>
                <a:ea typeface="+mj-ea"/>
                <a:cs typeface="+mj-cs"/>
              </a:rPr>
            </a:br>
            <a:endParaRPr lang="ru-RU" sz="4800" kern="0" dirty="0">
              <a:solidFill>
                <a:srgbClr val="FF0000"/>
              </a:solidFill>
              <a:latin typeface="a_AlbionicExp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715375" cy="11318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6666"/>
                </a:solidFill>
                <a:latin typeface="a_AlbionicExp"/>
              </a:rPr>
              <a:t>Основные понятия и характеристики здоровьесберегающей и здоровьеформирующей педагогики.</a:t>
            </a:r>
            <a:endParaRPr lang="ru-RU" sz="2400" b="1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>
            <a:spLocks noChangeArrowheads="1"/>
          </p:cNvSpPr>
          <p:nvPr/>
        </p:nvSpPr>
        <p:spPr bwMode="auto">
          <a:xfrm>
            <a:off x="469900" y="1558925"/>
            <a:ext cx="8226425" cy="1471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Здоровьесберегающая технология - построение последовательности факторов, предупреждающих разрушение здоровья при одновременном создании системы благоприятных для здоровья условий. </a:t>
            </a:r>
          </a:p>
        </p:txBody>
      </p:sp>
      <p:sp>
        <p:nvSpPr>
          <p:cNvPr id="6" name="Text Box 6"/>
          <p:cNvSpPr>
            <a:spLocks noChangeArrowheads="1"/>
          </p:cNvSpPr>
          <p:nvPr/>
        </p:nvSpPr>
        <p:spPr bwMode="auto">
          <a:xfrm>
            <a:off x="395288" y="3213100"/>
            <a:ext cx="8229600" cy="1471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Здоровьесберегающие технологии позволяют:</a:t>
            </a:r>
            <a:endParaRPr lang="ru-RU" sz="2000"/>
          </a:p>
          <a:p>
            <a:r>
              <a:rPr lang="ru-RU" sz="2000"/>
              <a:t>        </a:t>
            </a:r>
            <a:r>
              <a:rPr lang="ru-RU" sz="2000">
                <a:latin typeface="Times New Roman" pitchFamily="18" charset="0"/>
              </a:rPr>
              <a:t>- сформировать социальную компетентность ребенка,</a:t>
            </a:r>
          </a:p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</a:rPr>
              <a:t>обеспечить возможность детям реализовать свой потенциал,</a:t>
            </a:r>
            <a:endParaRPr lang="ru-RU" sz="2000"/>
          </a:p>
          <a:p>
            <a:r>
              <a:rPr lang="ru-RU" sz="2000">
                <a:latin typeface="Times New Roman" pitchFamily="18" charset="0"/>
              </a:rPr>
              <a:t>- сохранить и поддержать физиологическое здоровье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3200" b="1" smtClean="0">
                <a:solidFill>
                  <a:srgbClr val="006666"/>
                </a:solidFill>
                <a:latin typeface="a_AlbionicExp"/>
              </a:rPr>
              <a:t>Виды здоровьесберегающих технологий 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50825" y="981075"/>
            <a:ext cx="8569325" cy="1831975"/>
            <a:chOff x="140" y="960"/>
            <a:chExt cx="5527" cy="956"/>
          </a:xfrm>
        </p:grpSpPr>
        <p:sp>
          <p:nvSpPr>
            <p:cNvPr id="17418" name="Text Box 4"/>
            <p:cNvSpPr>
              <a:spLocks noChangeArrowheads="1"/>
            </p:cNvSpPr>
            <p:nvPr/>
          </p:nvSpPr>
          <p:spPr bwMode="auto">
            <a:xfrm>
              <a:off x="140" y="1149"/>
              <a:ext cx="5527" cy="7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Защитно – профилактические:</a:t>
              </a:r>
              <a:r>
                <a:rPr lang="ru-RU" sz="2000">
                  <a:latin typeface="Times New Roman" pitchFamily="18" charset="0"/>
                </a:rPr>
                <a:t> </a:t>
              </a:r>
            </a:p>
            <a:p>
              <a:r>
                <a:rPr lang="ru-RU" sz="2000">
                  <a:latin typeface="Times New Roman" pitchFamily="18" charset="0"/>
                </a:rPr>
                <a:t>направлены на защиту детей от неблагоприятных для здоровья </a:t>
              </a:r>
            </a:p>
            <a:p>
              <a:r>
                <a:rPr lang="ru-RU" sz="2000">
                  <a:latin typeface="Times New Roman" pitchFamily="18" charset="0"/>
                </a:rPr>
                <a:t>воздействий (санитарно – гигиенические требования, чистота, прививки, др.)</a:t>
              </a:r>
            </a:p>
          </p:txBody>
        </p:sp>
        <p:pic>
          <p:nvPicPr>
            <p:cNvPr id="17419" name="Picture 9" descr="CGF255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4752" y="960"/>
              <a:ext cx="57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50825" y="4724400"/>
            <a:ext cx="8645525" cy="1133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Стимулирующие технологии:</a:t>
            </a:r>
            <a:r>
              <a:rPr lang="ru-RU" sz="2000">
                <a:latin typeface="Times New Roman" pitchFamily="18" charset="0"/>
              </a:rPr>
              <a:t> позволяют активизировать собственные ресурсы детского организма. (закаливание, физические нагрузки).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3850" y="5805488"/>
            <a:ext cx="8440738" cy="796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Информационно – обучающие:</a:t>
            </a:r>
            <a:r>
              <a:rPr lang="ru-RU" sz="2000">
                <a:latin typeface="Times New Roman" pitchFamily="18" charset="0"/>
              </a:rPr>
              <a:t> </a:t>
            </a:r>
          </a:p>
          <a:p>
            <a:r>
              <a:rPr lang="ru-RU" sz="2000">
                <a:latin typeface="Times New Roman" pitchFamily="18" charset="0"/>
              </a:rPr>
              <a:t>призваны обеспечить уровень грамотности в вопросах здоровья.</a:t>
            </a:r>
          </a:p>
        </p:txBody>
      </p:sp>
      <p:pic>
        <p:nvPicPr>
          <p:cNvPr id="17413" name="Picture 15" descr="j02835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876925"/>
            <a:ext cx="647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Group 15"/>
          <p:cNvGrpSpPr>
            <a:grpSpLocks/>
          </p:cNvGrpSpPr>
          <p:nvPr/>
        </p:nvGrpSpPr>
        <p:grpSpPr bwMode="auto">
          <a:xfrm>
            <a:off x="234950" y="2781300"/>
            <a:ext cx="8658225" cy="1930400"/>
            <a:chOff x="148" y="1752"/>
            <a:chExt cx="5612" cy="1216"/>
          </a:xfrm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48" y="1828"/>
              <a:ext cx="5540" cy="11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Компенсаторно – нейтрализующие:</a:t>
              </a:r>
              <a:r>
                <a:rPr lang="ru-RU" sz="2000">
                  <a:latin typeface="Times New Roman" pitchFamily="18" charset="0"/>
                </a:rPr>
                <a:t> </a:t>
              </a:r>
            </a:p>
            <a:p>
              <a:r>
                <a:rPr lang="ru-RU" sz="2000">
                  <a:latin typeface="Times New Roman" pitchFamily="18" charset="0"/>
                </a:rPr>
                <a:t>используются для нейтрализации какого-либо негативного воздействия. </a:t>
              </a:r>
            </a:p>
            <a:p>
              <a:r>
                <a:rPr lang="ru-RU" sz="2000">
                  <a:latin typeface="Times New Roman" pitchFamily="18" charset="0"/>
                </a:rPr>
                <a:t>(физкультминутки, корригирующие гимнастики , </a:t>
              </a:r>
              <a:br>
                <a:rPr lang="ru-RU" sz="2000">
                  <a:latin typeface="Times New Roman" pitchFamily="18" charset="0"/>
                </a:rPr>
              </a:br>
              <a:r>
                <a:rPr lang="ru-RU" sz="2000">
                  <a:latin typeface="Times New Roman" pitchFamily="18" charset="0"/>
                </a:rPr>
                <a:t>витаминизация пищи  и др.)</a:t>
              </a:r>
            </a:p>
          </p:txBody>
        </p:sp>
        <p:pic>
          <p:nvPicPr>
            <p:cNvPr id="17416" name="Picture 11" descr="j02868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38" y="2384"/>
              <a:ext cx="552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2" descr="j023517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193" y="1752"/>
              <a:ext cx="56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Здоровьеформирующие технологии: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848600" cy="360045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«здоровьеформирующие технологии»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ЗФТ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интегрирует все направления работы по сохранению, формированию и укреплению здоровья детей.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совокупность приемов, форм и методов организации обучения и развития детей, без ущерба для их здоровья, и как качественную характеристику любой педагогической технологии по критерию ее взаимодействия на здоровье детей и педагогов.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a_AlbionicExp"/>
              </a:rPr>
              <a:t>Здоровьесберегающее пространство </a:t>
            </a:r>
            <a:br>
              <a:rPr lang="ru-RU" sz="4000" smtClean="0">
                <a:solidFill>
                  <a:srgbClr val="FF0000"/>
                </a:solidFill>
                <a:latin typeface="a_AlbionicExp"/>
              </a:rPr>
            </a:br>
            <a:r>
              <a:rPr lang="ru-RU" sz="3200" smtClean="0">
                <a:solidFill>
                  <a:srgbClr val="006666"/>
                </a:solidFill>
                <a:latin typeface="a_AlbionicExp"/>
              </a:rPr>
              <a:t> - территория взаимодействия всех субъектов образовательного процесса на принципах здоровьесберегающей и здоровьеформирующей педагогики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922337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006666"/>
                </a:solidFill>
                <a:latin typeface="a_AlbionicExp"/>
                <a:cs typeface="Times New Roman" pitchFamily="18" charset="0"/>
              </a:rPr>
              <a:t>Этапы здоровьесберегающей педагогики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848600" cy="3600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признание педагогами ДОУ своей части ответственности за  состояния здоровья дошкольников, закрепленной в нормативных документах;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овладение необходимыми здоровьеформирующими технологиями (обретение компетенций);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реализация полученной подготовки на практике, в тесном взаимодействии друг с другом, с медиками, с самими детьми и их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marL="514350" indent="-514350" eaLnBrk="1" hangingPunct="1"/>
            <a:r>
              <a:rPr lang="ru-RU" sz="2000" smtClean="0">
                <a:solidFill>
                  <a:srgbClr val="006666"/>
                </a:solidFill>
                <a:latin typeface="a_AlbionicExp"/>
              </a:rPr>
              <a:t>Нормативно-правовое обеспечение, раскрывающие необходимость создания здоровьесберегающего пространства ребенка в условиях ДОУ и семьи.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848600" cy="3600450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содержанию и организации режима работы в дошкольных организациях. Санитарно-эпидемиологические правила и нормативы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(СанПиН 2.4.1.2660 – 10)</a:t>
            </a:r>
          </a:p>
          <a:p>
            <a:pPr algn="just"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Федеральные государственные требования к структуре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основной общеобразовательной программы дошкольного образования, утвержденные приказом Минобрнауки России от 23.11.2009 года № 655, регистрационный № 16299 от 08.02.2010 Министерства юстиции РФ;</a:t>
            </a:r>
          </a:p>
          <a:p>
            <a:pPr algn="just"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Федеральные государственные требования к условиям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реализации основной общеобразовательной программы дошкольного образования, утвержденные приказом Минобрнауки России от 20.07.2011 года  № 2151.</a:t>
            </a:r>
          </a:p>
          <a:p>
            <a:pPr algn="just"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Федеральные требования к образовательным учреждениям в части охраны здоровья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обучающихся, воспитанников« Приказ Минобрнауки РФ от 28.12.2010 N 2106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1831</Words>
  <Application>Microsoft Office PowerPoint</Application>
  <PresentationFormat>Экран (4:3)</PresentationFormat>
  <Paragraphs>137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a_AlbionicExp</vt:lpstr>
      <vt:lpstr>Times New Roman</vt:lpstr>
      <vt:lpstr>Wingdings</vt:lpstr>
      <vt:lpstr>Century Schoolbook</vt:lpstr>
      <vt:lpstr>Diseño predeterminado</vt:lpstr>
      <vt:lpstr>«Организация здоровьесберегающего пространства  «Детский сад - семья»</vt:lpstr>
      <vt:lpstr>Повестка дня Совета педагогов:</vt:lpstr>
      <vt:lpstr>Слайд 3</vt:lpstr>
      <vt:lpstr>Основные понятия и характеристики здоровьесберегающей и здоровьеформирующей педагогики.</vt:lpstr>
      <vt:lpstr>Виды здоровьесберегающих технологий </vt:lpstr>
      <vt:lpstr>Здоровьеформирующие технологии:</vt:lpstr>
      <vt:lpstr>Здоровьесберегающее пространство   - территория взаимодействия всех субъектов образовательного процесса на принципах здоровьесберегающей и здоровьеформирующей педагогики</vt:lpstr>
      <vt:lpstr>Этапы здоровьесберегающей педагогики</vt:lpstr>
      <vt:lpstr>Нормативно-правовое обеспечение, раскрывающие необходимость создания здоровьесберегающего пространства ребенка в условиях ДОУ и семьи. </vt:lpstr>
      <vt:lpstr>ФГТ к условиям реализации основной общеобразовательной программы</vt:lpstr>
      <vt:lpstr>ФГТ к условиям реализации основной общеобразовательной программы</vt:lpstr>
      <vt:lpstr>ФГТ к условиям реализации основной общеобразовательной программы</vt:lpstr>
      <vt:lpstr>ФГТ к условиям реализации основной общеобразовательной программы</vt:lpstr>
      <vt:lpstr>ФГТ к условиям реализации основной общеобразовательной программы</vt:lpstr>
      <vt:lpstr>ФГТ к условиям реализации основной общеобразовательной программы</vt:lpstr>
      <vt:lpstr>ФГТ в части охраны здоровья</vt:lpstr>
      <vt:lpstr>ФГТ в части охраны здоровья</vt:lpstr>
      <vt:lpstr>ФГТ в части охраны здоровья</vt:lpstr>
      <vt:lpstr>ФГТ в части охраны здоровья</vt:lpstr>
      <vt:lpstr>Анализ использования эффективных здоровьесберегающих приемов и методов в работе педагогов с детьми (по итогам педместерских-2013).</vt:lpstr>
      <vt:lpstr>Игровой метод познания:</vt:lpstr>
      <vt:lpstr>Метод корригирующей гимнастики:</vt:lpstr>
      <vt:lpstr>Метод корригирующей гимнастики:</vt:lpstr>
      <vt:lpstr>Метод коррекционных гимнастик:</vt:lpstr>
      <vt:lpstr>Метод проектирования деятельности:</vt:lpstr>
      <vt:lpstr>Игровой метод инсценировки (театрализации):</vt:lpstr>
      <vt:lpstr>Игровой метод:</vt:lpstr>
      <vt:lpstr>Практический метод исследования и проверки способов сохранения здоровья:</vt:lpstr>
      <vt:lpstr>Практический метод  творческих мастерских:</vt:lpstr>
      <vt:lpstr>Анализ анкетирования родителей по вопросам здоровья детей. </vt:lpstr>
      <vt:lpstr>Слайд 31</vt:lpstr>
      <vt:lpstr>Профессиональное выгорание</vt:lpstr>
      <vt:lpstr>* ПЕРВЫЙ – СНИЖЕНИЕ САМООЦЕНКИ,  * ВТОРОЙ –   ЧУВСТВО ОДИНОЧЕСТВА,  * ТРЕТИЙ –    ЭМОЦИОНАЛЬНОЕ                            ИСТОЩЕНИЕ, СОМАТИЗАЦИЯ.</vt:lpstr>
      <vt:lpstr>         Что НЕ следует делать: НЕ скрывайте свои чувства. Не избегайте говорить о том, что случилось. НЕ ждите, что такое состояние уйдет само собой.</vt:lpstr>
      <vt:lpstr>Как самому повысить тонус и настроение</vt:lpstr>
      <vt:lpstr>Слайд 36</vt:lpstr>
      <vt:lpstr>Проект решения Совета педагогов:</vt:lpstr>
      <vt:lpstr>Проект решения Совета педагогов:</vt:lpstr>
      <vt:lpstr>Слайд 39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Наталья</dc:creator>
  <cp:lastModifiedBy>user</cp:lastModifiedBy>
  <cp:revision>844</cp:revision>
  <dcterms:created xsi:type="dcterms:W3CDTF">2010-05-23T14:28:12Z</dcterms:created>
  <dcterms:modified xsi:type="dcterms:W3CDTF">2013-04-01T11:16:36Z</dcterms:modified>
</cp:coreProperties>
</file>