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69" r:id="rId2"/>
    <p:sldId id="262" r:id="rId3"/>
    <p:sldId id="261" r:id="rId4"/>
    <p:sldId id="266" r:id="rId5"/>
    <p:sldId id="258" r:id="rId6"/>
    <p:sldId id="268" r:id="rId7"/>
    <p:sldId id="256" r:id="rId8"/>
    <p:sldId id="273" r:id="rId9"/>
    <p:sldId id="274" r:id="rId10"/>
    <p:sldId id="270" r:id="rId11"/>
    <p:sldId id="267" r:id="rId12"/>
    <p:sldId id="260" r:id="rId13"/>
    <p:sldId id="263" r:id="rId14"/>
    <p:sldId id="286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1" r:id="rId24"/>
    <p:sldId id="287" r:id="rId25"/>
    <p:sldId id="288" r:id="rId26"/>
    <p:sldId id="27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0" autoAdjust="0"/>
  </p:normalViewPr>
  <p:slideViewPr>
    <p:cSldViewPr>
      <p:cViewPr varScale="1">
        <p:scale>
          <a:sx n="106" d="100"/>
          <a:sy n="106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AF2398-9510-492F-8B76-60294950341C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3460CB-63BC-420E-A98E-F04349D1B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A59FB-EABD-40C2-A4AF-D0D1D4768FF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8B9576-2F09-4950-99CD-272BC5F408CC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949A75-4F36-4F91-A9DB-2815BCDF4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1E0C2-CE89-40E9-90ED-DA56F61324B7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A336-F1E3-40BF-90F5-F0BCA7DC1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9DAB2-BB8B-4961-A35A-31249DD23B67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2358-B458-4F1A-8003-BE8077446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D56A-B852-4D8B-AD08-7382A60F43DA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F658-F1C7-47D3-BDB7-CAC6D3791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C8FF9A-67CA-4F88-85EE-C914C951A806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D4A55D-580E-4F64-80DF-4A0ABDCC9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2AE5B1-BCE5-4E90-920A-37A2A48365E9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CFCF95-EC4F-47D8-8445-3CF07E3A2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0767AD-43B4-4761-9C6F-F58F04AA9CFE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410F5D-73D1-49E7-A8B3-8ADF76737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3329B-B69E-46AF-8A04-2B2BC3C4EB9D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7C29A-AEE9-4D4F-A691-87583E169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3811CD-8B42-4DB4-A50E-3B5B3937C8B5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52DAE3-B4CF-4531-972B-D57ACB25C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AB33-0C28-487B-9B4E-578908D52579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12D0-B135-4CAE-85EE-5D61D4CB9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D31812-DAB7-4E5F-98BC-C9304A471C86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BC7267-5AD4-49D9-BC76-DAFA1E03E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A4D05FF-2C83-413C-AF76-78DAE4D25BDD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1F34BC2-1785-4961-8801-E6A8BC49C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6" r:id="rId4"/>
    <p:sldLayoutId id="2147483807" r:id="rId5"/>
    <p:sldLayoutId id="2147483802" r:id="rId6"/>
    <p:sldLayoutId id="2147483808" r:id="rId7"/>
    <p:sldLayoutId id="2147483801" r:id="rId8"/>
    <p:sldLayoutId id="2147483809" r:id="rId9"/>
    <p:sldLayoutId id="2147483800" r:id="rId10"/>
    <p:sldLayoutId id="2147483799" r:id="rId11"/>
  </p:sldLayoutIdLst>
  <p:transition>
    <p:comb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://v-kosmose.com/kometyi-dlya-detey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://v-kosmose.com/kometyi-dlya-detey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286388"/>
            <a:ext cx="8858280" cy="15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       космос 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satMod val="200000"/>
                  </a:schemeClr>
                </a:solidFill>
              </a:rPr>
              <a:t>Составила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бунина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Елена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ВИкторовна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.    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914400" y="4343400"/>
            <a:ext cx="7772400" cy="46038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pic>
        <p:nvPicPr>
          <p:cNvPr id="14339" name="Picture 2" descr="Новости учрежд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0"/>
            <a:ext cx="67627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 descr="C:\Users\Сироп\Desktop\ка.jpg"/>
          <p:cNvPicPr>
            <a:picLocks noChangeAspect="1" noChangeArrowheads="1"/>
          </p:cNvPicPr>
          <p:nvPr/>
        </p:nvPicPr>
        <p:blipFill>
          <a:blip r:embed="rId2" cstate="print"/>
          <a:srcRect l="50465" r="32620" b="65968"/>
          <a:stretch>
            <a:fillRect/>
          </a:stretch>
        </p:blipFill>
        <p:spPr bwMode="auto">
          <a:xfrm>
            <a:off x="214313" y="214313"/>
            <a:ext cx="1041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357313" y="142875"/>
            <a:ext cx="7572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orbel" pitchFamily="34" charset="0"/>
              </a:rPr>
              <a:t>Луна – естественный спутник Земли, она вращается вокруг нашей планеты не менее 4 миллиардов лет. Это каменный шар размером примерно вчетверо меньше Земли.</a:t>
            </a:r>
            <a:endParaRPr lang="ru-RU">
              <a:latin typeface="Corbel" pitchFamily="34" charset="0"/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428750" y="1000125"/>
            <a:ext cx="6643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Луна – самый яркий объект на ночном небе. Но она не светится сама по себе. Лунный свет – это солнечные лучи, отраженные от лунной поверхности.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42875" y="1857375"/>
            <a:ext cx="692943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    </a:t>
            </a:r>
            <a:r>
              <a:rPr lang="ru-RU" b="1">
                <a:latin typeface="Corbel" pitchFamily="34" charset="0"/>
              </a:rPr>
              <a:t> </a:t>
            </a:r>
            <a:r>
              <a:rPr lang="ru-RU" sz="1600" b="1">
                <a:latin typeface="Corbel" pitchFamily="34" charset="0"/>
              </a:rPr>
              <a:t>Звезда</a:t>
            </a:r>
            <a:r>
              <a:rPr lang="ru-RU" sz="1600">
                <a:latin typeface="Corbel" pitchFamily="34" charset="0"/>
              </a:rPr>
              <a:t> – это небесное тело, в котором идут термоядерные реакции, представляющее собой массивный светящийся газовый шар. Одни звезды очень яркие, другие – светят более слабо. Температура поверхности звезд также разная. </a:t>
            </a:r>
            <a:br>
              <a:rPr lang="ru-RU" sz="1600">
                <a:latin typeface="Corbel" pitchFamily="34" charset="0"/>
              </a:rPr>
            </a:br>
            <a:r>
              <a:rPr lang="ru-RU" sz="1600">
                <a:latin typeface="Corbel" pitchFamily="34" charset="0"/>
              </a:rPr>
              <a:t>          Звезды – наиболее распространенные объекты во вселенной. Количество существующих звезд очень сложно представить. Звезды находятся от Земли на огромных расстояниях. </a:t>
            </a:r>
          </a:p>
        </p:txBody>
      </p:sp>
      <p:pic>
        <p:nvPicPr>
          <p:cNvPr id="24581" name="Рисунок 6" descr="C:\Users\Сироп\Desktop\ка.jpg"/>
          <p:cNvPicPr>
            <a:picLocks noChangeAspect="1" noChangeArrowheads="1"/>
          </p:cNvPicPr>
          <p:nvPr/>
        </p:nvPicPr>
        <p:blipFill>
          <a:blip r:embed="rId2" cstate="print"/>
          <a:srcRect l="66289" t="31413" r="17294" b="35602"/>
          <a:stretch>
            <a:fillRect/>
          </a:stretch>
        </p:blipFill>
        <p:spPr bwMode="auto">
          <a:xfrm>
            <a:off x="6429375" y="2714625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Сироп\Desktop\1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5"/>
            <a:ext cx="7715304" cy="2714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3" name="Picture 3" descr="C:\Users\Сироп\Desktop\5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6978">
            <a:off x="7239000" y="1751013"/>
            <a:ext cx="1809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Кометы, астероиды, метеоры.</a:t>
            </a: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2" name="Picture 2" descr="C:\Users\Сироп\Desktop\КО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1571625"/>
            <a:ext cx="4038600" cy="2071688"/>
          </a:xfrm>
        </p:spPr>
      </p:pic>
      <p:pic>
        <p:nvPicPr>
          <p:cNvPr id="25603" name="Picture 3" descr="C:\Users\Сироп\Desktop\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2286000"/>
            <a:ext cx="4038600" cy="3905250"/>
          </a:xfrm>
        </p:spPr>
      </p:pic>
      <p:pic>
        <p:nvPicPr>
          <p:cNvPr id="25604" name="Рисунок 4" descr="Кометы для детей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4143375"/>
            <a:ext cx="20716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512762"/>
            <a:ext cx="7772400" cy="12731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200000"/>
                  </a:schemeClr>
                </a:solidFill>
              </a:rPr>
              <a:t>Запоминаем планеты солнечной системы по порядку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3"/>
          </a:xfrm>
        </p:spPr>
        <p:txBody>
          <a:bodyPr/>
          <a:lstStyle/>
          <a:p>
            <a:pPr marL="73025" eaLnBrk="1" hangingPunct="1"/>
            <a:endParaRPr lang="ru-RU" smtClean="0"/>
          </a:p>
        </p:txBody>
      </p:sp>
      <p:sp>
        <p:nvSpPr>
          <p:cNvPr id="26627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3"/>
          </a:xfrm>
        </p:spPr>
        <p:txBody>
          <a:bodyPr/>
          <a:lstStyle/>
          <a:p>
            <a:pPr marL="73025"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2459038"/>
            <a:ext cx="4040188" cy="3959225"/>
          </a:xfrm>
        </p:spPr>
        <p:txBody>
          <a:bodyPr>
            <a:normAutofit fontScale="55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я предлагаю вам выучить с детьми считалку: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По порядку все планеты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Назовёт любой из нас: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Раз — Меркурий,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Два — Венера,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Три — Земля,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Четыре — Марс.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Пять — Юпитер,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Шесть — Сатурн,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Семь — Уран,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За ним — Нептун.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Он восьмым идёт по счёту. А за ним уже, потом,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И девятая планета Под названием Плутон.  </a:t>
            </a:r>
            <a:r>
              <a:rPr lang="ru-RU" i="1" dirty="0" smtClean="0"/>
              <a:t>А. Хайт</a:t>
            </a: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  <p:pic>
        <p:nvPicPr>
          <p:cNvPr id="26629" name="Picture 2" descr="C:\Users\Сироп\Desktop\ку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5" y="2428875"/>
            <a:ext cx="4237038" cy="371475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Загадки о космосе для детей</a:t>
            </a:r>
            <a:endParaRPr lang="ru-RU" b="1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Сироп\Desktop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9350"/>
            <a:ext cx="8429684" cy="53514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786742" cy="3214710"/>
          </a:xfrm>
        </p:spPr>
        <p:txBody>
          <a:bodyPr/>
          <a:lstStyle/>
          <a:p>
            <a:pPr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Освещает ночью путь,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Звездам не дает заснуть.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Пусть все спят, ей не до сна, в небе светит нам…</a:t>
            </a:r>
            <a:endParaRPr lang="ru-RU" dirty="0"/>
          </a:p>
        </p:txBody>
      </p:sp>
      <p:pic>
        <p:nvPicPr>
          <p:cNvPr id="1032" name="Picture 8" descr="C:\Users\Сироп\Desktop\444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71934" y="3143248"/>
            <a:ext cx="4857784" cy="3284537"/>
          </a:xfrm>
        </p:spPr>
      </p:pic>
      <p:sp>
        <p:nvSpPr>
          <p:cNvPr id="4" name="TextBox 3"/>
          <p:cNvSpPr txBox="1"/>
          <p:nvPr/>
        </p:nvSpPr>
        <p:spPr>
          <a:xfrm>
            <a:off x="8143900" y="6500834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Луна</a:t>
            </a:r>
            <a:endParaRPr lang="ru-RU" dirty="0"/>
          </a:p>
        </p:txBody>
      </p:sp>
      <p:pic>
        <p:nvPicPr>
          <p:cNvPr id="13316" name="Picture 4" descr="Роскосмос Космические летательные аппараты - Par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933112"/>
            <a:ext cx="3500462" cy="33914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Чудо-птица, алый хвост,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Прилетела в стаю звезд.</a:t>
            </a:r>
            <a:r>
              <a:rPr lang="ru-RU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" name="Picture 3" descr="C:\Users\Сироп\Desktop\ра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6063" y="2286000"/>
            <a:ext cx="4429125" cy="35607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Сироп\Desktop\кк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643182"/>
            <a:ext cx="7993063" cy="4071966"/>
          </a:xfrm>
        </p:spPr>
      </p:pic>
      <p:sp>
        <p:nvSpPr>
          <p:cNvPr id="37896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571500" y="142852"/>
            <a:ext cx="8358188" cy="235745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космосе сквозь толщу лет</a:t>
            </a:r>
            <a:b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Ледяной летит объект.</a:t>
            </a:r>
            <a:b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Хвост его — полоска света,</a:t>
            </a:r>
            <a:b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 зовут объект…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57158" y="142852"/>
            <a:ext cx="8343904" cy="164307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Состоит из точек свет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Полна горница планет.</a:t>
            </a:r>
            <a:endParaRPr lang="ru-RU" dirty="0" smtClean="0"/>
          </a:p>
        </p:txBody>
      </p:sp>
      <p:pic>
        <p:nvPicPr>
          <p:cNvPr id="32770" name="Picture 4" descr="C:\Users\Сироп\Desktop\111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16113"/>
            <a:ext cx="8135937" cy="4572000"/>
          </a:xfrm>
        </p:spPr>
      </p:pic>
      <p:sp>
        <p:nvSpPr>
          <p:cNvPr id="4" name="TextBox 3"/>
          <p:cNvSpPr txBox="1"/>
          <p:nvPr/>
        </p:nvSpPr>
        <p:spPr>
          <a:xfrm>
            <a:off x="8143900" y="6500834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Космос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00034" y="142853"/>
            <a:ext cx="8186766" cy="228601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 будет в космосе проблем,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Ведь я надел специальный …</a:t>
            </a:r>
            <a:endParaRPr lang="ru-RU" dirty="0" smtClean="0"/>
          </a:p>
        </p:txBody>
      </p:sp>
      <p:pic>
        <p:nvPicPr>
          <p:cNvPr id="33794" name="Picture 5" descr="C:\Users\Сироп\Desktop\222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00496" y="2643182"/>
            <a:ext cx="4968875" cy="4214818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14282" y="512762"/>
            <a:ext cx="8472518" cy="184466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Первый полет он в космос возглавил.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Кто этот парень?</a:t>
            </a:r>
            <a:endParaRPr lang="ru-RU" dirty="0" smtClean="0"/>
          </a:p>
        </p:txBody>
      </p:sp>
      <p:pic>
        <p:nvPicPr>
          <p:cNvPr id="34818" name="Picture 6" descr="C:\Users\Сироп\Desktop\111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2143116"/>
            <a:ext cx="3384550" cy="4572032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43896">
            <a:off x="399295" y="213830"/>
            <a:ext cx="8572560" cy="193037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Первые космонавты собаки </a:t>
            </a:r>
            <a:b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Белка и Стрелка</a:t>
            </a:r>
            <a:br>
              <a:rPr lang="ru-RU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2214563"/>
            <a:ext cx="2514600" cy="45005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Белка и Стрелка, проведя на орбите сутки, вернулись домой живыми и невредимыми, став необыкновенно популярными персонажами. Собаки, проходя подготовку к полетам. Перед полетом им делали операции, вставляя датчики для съема показания сердечного ритма, артериального давления и прочих параметров жизнедеятельности.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Когда впервые показали телерепортаж о полете Белки и Стрелки, было видно, что собаки по-разному реагируют на полет в условиях невесомости. Так, Стрелка вела себя настороженно, оглядываясь по сторонам. Белка, в отличие от своей товарки, весело крутилась и временами лаяла. Тогда ученые пожалели о том, что не установили в камере микрофон –тогда получился бы полноценный репортаж.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dirty="0"/>
          </a:p>
        </p:txBody>
      </p:sp>
      <p:pic>
        <p:nvPicPr>
          <p:cNvPr id="15363" name="Picture 2" descr="C:\Users\Сироп\Desktop\С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2143125"/>
            <a:ext cx="5486400" cy="4500563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85720" y="512762"/>
            <a:ext cx="8401080" cy="198754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11480" eaLnBrk="1" fontAlgn="auto" hangingPunct="1">
              <a:spcAft>
                <a:spcPts val="0"/>
              </a:spcAft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Самая большая звезда за оконцем.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Что это? Конечно же, …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 smtClean="0"/>
          </a:p>
        </p:txBody>
      </p:sp>
      <p:pic>
        <p:nvPicPr>
          <p:cNvPr id="35844" name="Picture 7" descr="C:\Users\Сироп\Desktop\222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3500438"/>
            <a:ext cx="2857520" cy="2571768"/>
          </a:xfrm>
          <a:noFill/>
        </p:spPr>
      </p:pic>
      <p:pic>
        <p:nvPicPr>
          <p:cNvPr id="7172" name="Picture 4" descr="Обои Планеты Звезды Солнце Солнце Космос Фото 3010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928934"/>
            <a:ext cx="4657721" cy="349329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14282" y="512762"/>
            <a:ext cx="4214842" cy="598807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 ней живут деревья,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 ней широкие поля,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 ней живем и ты, и я.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Наш дом - 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…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36868" name="Picture 14" descr="C:\Users\Сироп\Desktop\22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14488"/>
            <a:ext cx="4500562" cy="4143404"/>
          </a:xfr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2844" y="214290"/>
            <a:ext cx="8543956" cy="292895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Есть специальная труба,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ней Вселенная видна,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Видят звезд калейдоскоп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Астрономы в …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 smtClean="0"/>
          </a:p>
        </p:txBody>
      </p:sp>
      <p:pic>
        <p:nvPicPr>
          <p:cNvPr id="37892" name="Picture 10" descr="C:\Users\Сироп\Desktop\22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2768600"/>
            <a:ext cx="4427537" cy="4017963"/>
          </a:xfr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14282" y="512763"/>
            <a:ext cx="8472518" cy="248761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Осколок от планеты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Средь звезд несется где-то.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Он много лет летит-летит,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Космический …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 smtClean="0"/>
          </a:p>
        </p:txBody>
      </p:sp>
      <p:pic>
        <p:nvPicPr>
          <p:cNvPr id="38916" name="Picture 12" descr="C:\Users\Сироп\Desktop\метеорит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2" y="2571745"/>
            <a:ext cx="4284693" cy="4143404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7643834" y="628652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Метеорит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2762"/>
            <a:ext cx="4786346" cy="5273691"/>
          </a:xfrm>
        </p:spPr>
        <p:txBody>
          <a:bodyPr/>
          <a:lstStyle/>
          <a:p>
            <a:pPr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Посчитать совсем не просто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Ночью в темном небе звезды.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Знает все наперечет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Звезды в небе …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9940" name="Picture 11" descr="C:\Users\Сироп\Desktop\1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81" y="571480"/>
            <a:ext cx="3571900" cy="5572164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3"/>
            <a:ext cx="8429684" cy="3786214"/>
          </a:xfrm>
        </p:spPr>
        <p:txBody>
          <a:bodyPr/>
          <a:lstStyle/>
          <a:p>
            <a:pPr>
              <a:defRPr/>
            </a:pP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Специальный космический есть аппарат,</a:t>
            </a:r>
            <a:b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Сигналы на Землю он шлет всем подряд.</a:t>
            </a:r>
            <a:b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Как одинокий таинственный путник, летит по орбите искусственный …</a:t>
            </a:r>
            <a:b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3600" dirty="0"/>
          </a:p>
        </p:txBody>
      </p:sp>
      <p:pic>
        <p:nvPicPr>
          <p:cNvPr id="40964" name="Picture 13" descr="C:\Users\Сироп\Desktop\22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3714753"/>
            <a:ext cx="4191000" cy="3143248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772300" cy="701749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numCol="1">
            <a:prstTxWarp prst="textCurveDow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 СВИДАНИЯ !!!</a:t>
            </a:r>
            <a:endParaRPr lang="ru-RU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986" name="Рисунок 2"/>
          <p:cNvSpPr>
            <a:spLocks noGrp="1"/>
          </p:cNvSpPr>
          <p:nvPr>
            <p:ph type="pic" idx="1"/>
          </p:nvPr>
        </p:nvSpPr>
        <p:spPr>
          <a:xfrm>
            <a:off x="368300" y="1893888"/>
            <a:ext cx="8775700" cy="4959350"/>
          </a:xfrm>
        </p:spPr>
      </p:sp>
      <p:sp>
        <p:nvSpPr>
          <p:cNvPr id="41987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1150938"/>
            <a:ext cx="6858000" cy="685800"/>
          </a:xfrm>
        </p:spPr>
        <p:txBody>
          <a:bodyPr/>
          <a:lstStyle/>
          <a:p>
            <a:pPr marL="26988"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41988" name="Picture 2" descr="C:\Users\Сироп\Desktop\ММ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143000"/>
            <a:ext cx="8715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12 АПРЕЛЯ-ДЕНЬ КОСМОНАВТИКИ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386" name="Текст 3"/>
          <p:cNvSpPr>
            <a:spLocks noGrp="1"/>
          </p:cNvSpPr>
          <p:nvPr>
            <p:ph type="body" idx="2"/>
          </p:nvPr>
        </p:nvSpPr>
        <p:spPr>
          <a:xfrm>
            <a:off x="685800" y="4214813"/>
            <a:ext cx="2514600" cy="2643187"/>
          </a:xfrm>
        </p:spPr>
        <p:txBody>
          <a:bodyPr/>
          <a:lstStyle/>
          <a:p>
            <a:pPr marL="53975" eaLnBrk="1" hangingPunct="1"/>
            <a:r>
              <a:rPr lang="ru-RU" smtClean="0"/>
              <a:t>.</a:t>
            </a:r>
          </a:p>
        </p:txBody>
      </p:sp>
      <p:pic>
        <p:nvPicPr>
          <p:cNvPr id="16387" name="Picture 2" descr="C:\Users\Сироп\Desktop\к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71988" y="1435100"/>
            <a:ext cx="3400425" cy="4572000"/>
          </a:xfrm>
        </p:spPr>
      </p:pic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714375" y="1643063"/>
            <a:ext cx="242887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rbel" pitchFamily="34" charset="0"/>
              </a:rPr>
              <a:t>В космической ракете</a:t>
            </a:r>
            <a:br>
              <a:rPr lang="ru-RU" dirty="0">
                <a:latin typeface="Corbel" pitchFamily="34" charset="0"/>
              </a:rPr>
            </a:br>
            <a:r>
              <a:rPr lang="ru-RU" dirty="0">
                <a:latin typeface="Corbel" pitchFamily="34" charset="0"/>
              </a:rPr>
              <a:t>С названием «Восток»</a:t>
            </a:r>
            <a:br>
              <a:rPr lang="ru-RU" dirty="0">
                <a:latin typeface="Corbel" pitchFamily="34" charset="0"/>
              </a:rPr>
            </a:br>
            <a:r>
              <a:rPr lang="ru-RU" dirty="0">
                <a:latin typeface="Corbel" pitchFamily="34" charset="0"/>
              </a:rPr>
              <a:t>Он первым на планете</a:t>
            </a:r>
            <a:br>
              <a:rPr lang="ru-RU" dirty="0">
                <a:latin typeface="Corbel" pitchFamily="34" charset="0"/>
              </a:rPr>
            </a:br>
            <a:r>
              <a:rPr lang="ru-RU" dirty="0">
                <a:latin typeface="Corbel" pitchFamily="34" charset="0"/>
              </a:rPr>
              <a:t>Подняться к звездам смог.</a:t>
            </a:r>
          </a:p>
          <a:p>
            <a:endParaRPr lang="ru-RU" dirty="0">
              <a:latin typeface="Corbel" pitchFamily="34" charset="0"/>
            </a:endParaRPr>
          </a:p>
          <a:p>
            <a:r>
              <a:rPr lang="ru-RU" dirty="0">
                <a:latin typeface="Corbel" pitchFamily="34" charset="0"/>
              </a:rPr>
              <a:t>С тех пор в этот день каждый год мы отмечаем день космонавтики — праздник космонавтов и всех, кто помогает им успешно летать в космос.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Юрий Алексеевич Гагарин</a:t>
            </a:r>
            <a:b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1163638"/>
          </a:xfrm>
        </p:spPr>
        <p:txBody>
          <a:bodyPr/>
          <a:lstStyle/>
          <a:p>
            <a:pPr marL="73025" eaLnBrk="1" hangingPunct="1"/>
            <a:endParaRPr lang="ru-RU" smtClean="0"/>
          </a:p>
        </p:txBody>
      </p:sp>
      <p:sp>
        <p:nvSpPr>
          <p:cNvPr id="17411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3"/>
          </a:xfrm>
        </p:spPr>
        <p:txBody>
          <a:bodyPr/>
          <a:lstStyle/>
          <a:p>
            <a:pPr marL="73025" eaLnBrk="1" hangingPunct="1"/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8"/>
            <a:ext cx="4040188" cy="3959225"/>
          </a:xfrm>
        </p:spPr>
        <p:txBody>
          <a:bodyPr>
            <a:normAutofit fontScale="55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Гагарин родился в начале марта 1934 года в Смоленской области. Мать и отец были обычными крестьянами. С ранних лет они прививали сыну любовь к Родине, трудолюбие, упорство в делах и доброту. В 1960 году, Гагарин начинает «путь в космонавты». </a:t>
            </a:r>
            <a:r>
              <a:rPr lang="ru-RU" dirty="0" smtClean="0">
                <a:solidFill>
                  <a:srgbClr val="FF0000"/>
                </a:solidFill>
              </a:rPr>
              <a:t>12 апреля 1961 года </a:t>
            </a:r>
            <a:r>
              <a:rPr lang="ru-RU" dirty="0" smtClean="0"/>
              <a:t>принялся её исполнять с космодрома Байконур.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Этот день навсегда войдет не только в историю России, но и в историю всего человечества. В этот день на Земную орбиту впервые был выведен корабль «Восход», на котором находился человек.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 Юрий Алексеевич успешно справился с поставленной задачей. За 1 час и 48 минут он облетел всю Землю, и успешно закончил полет. За полет на корабле «Восход», Гагарин был удостоен Звания Героя Советского Союза. За первый полет в Космос, Гагарин получил самое главное – всенародное признание и любовь простого народа.   </a:t>
            </a:r>
            <a:endParaRPr lang="ru-RU" dirty="0"/>
          </a:p>
        </p:txBody>
      </p:sp>
      <p:pic>
        <p:nvPicPr>
          <p:cNvPr id="17413" name="Picture 2" descr="C:\Users\Сироп\Desktop\ко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643188"/>
            <a:ext cx="4143375" cy="3959225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0242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Детям о планетах Солнечной системы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8434" name="Picture 2" descr="C:\Users\Сироп\Desktop\космос2ppt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2000250"/>
            <a:ext cx="7215187" cy="428625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        </a:t>
            </a:r>
            <a:r>
              <a:rPr lang="ru-RU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ПЛАНЕТЫ</a:t>
            </a:r>
            <a:endParaRPr lang="ru-RU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1" descr="C:\Users\Сироп\Desktop\ПШЛ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214313"/>
            <a:ext cx="8286750" cy="6429375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5" cy="5715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Планеты Солнечной системы.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1506" name="Picture 2" descr="C:\Users\Сироп\Desktop\ка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41" r="71964" b="68571"/>
          <a:stretch>
            <a:fillRect/>
          </a:stretch>
        </p:blipFill>
        <p:spPr>
          <a:xfrm>
            <a:off x="7572375" y="857250"/>
            <a:ext cx="1335088" cy="1214438"/>
          </a:xfrm>
        </p:spPr>
      </p:pic>
      <p:pic>
        <p:nvPicPr>
          <p:cNvPr id="21507" name="Picture 2" descr="C:\Users\Сироп\Desktop\ка.jpg"/>
          <p:cNvPicPr>
            <a:picLocks noChangeAspect="1" noChangeArrowheads="1"/>
          </p:cNvPicPr>
          <p:nvPr/>
        </p:nvPicPr>
        <p:blipFill>
          <a:blip r:embed="rId3" cstate="print"/>
          <a:srcRect l="16216" r="67567" b="66496"/>
          <a:stretch>
            <a:fillRect/>
          </a:stretch>
        </p:blipFill>
        <p:spPr bwMode="auto">
          <a:xfrm>
            <a:off x="500063" y="2357438"/>
            <a:ext cx="7858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357188" y="1071563"/>
            <a:ext cx="850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. </a:t>
            </a:r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357188" y="785813"/>
            <a:ext cx="7215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orbel" pitchFamily="34" charset="0"/>
              </a:rPr>
              <a:t>Солнце является звездой. Звезда не имеет твердой поверхности и представляет собой </a:t>
            </a:r>
          </a:p>
          <a:p>
            <a:r>
              <a:rPr lang="ru-RU" sz="1400" b="1">
                <a:latin typeface="Corbel" pitchFamily="34" charset="0"/>
              </a:rPr>
              <a:t>газовый шар. Солнце является центром нашей Солнечной системы. Вокруг Солнца вращается</a:t>
            </a:r>
          </a:p>
          <a:p>
            <a:r>
              <a:rPr lang="ru-RU" sz="1400" b="1">
                <a:latin typeface="Corbel" pitchFamily="34" charset="0"/>
              </a:rPr>
              <a:t>ДЕВЯТЬ планет, несколько карликовых планет, десятки тысяч астероидов и сотни тысяч </a:t>
            </a:r>
          </a:p>
          <a:p>
            <a:r>
              <a:rPr lang="ru-RU" sz="1400" b="1">
                <a:latin typeface="Corbel" pitchFamily="34" charset="0"/>
              </a:rPr>
              <a:t>комет и ледяных тел.Солнце не имеет колец. Без энергии Солнца не было бы жизни на Земле.</a:t>
            </a: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1428750" y="2357438"/>
            <a:ext cx="7572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rbel" pitchFamily="34" charset="0"/>
              </a:rPr>
              <a:t>Меркурий – самая  близкая к Солнцу планета. Названа в честь крылатого бога – Меркурия. Ее поверхность каменистая и пустынная, на планете нет ни воды, ни воздуха.</a:t>
            </a:r>
          </a:p>
        </p:txBody>
      </p:sp>
      <p:sp>
        <p:nvSpPr>
          <p:cNvPr id="21511" name="TextBox 12"/>
          <p:cNvSpPr txBox="1">
            <a:spLocks noChangeArrowheads="1"/>
          </p:cNvSpPr>
          <p:nvPr/>
        </p:nvSpPr>
        <p:spPr bwMode="auto">
          <a:xfrm>
            <a:off x="428625" y="3500438"/>
            <a:ext cx="5929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21512" name="Рисунок 13" descr="C:\Users\Сироп\Desktop\ка.jpg"/>
          <p:cNvPicPr>
            <a:picLocks noChangeAspect="1" noChangeArrowheads="1"/>
          </p:cNvPicPr>
          <p:nvPr/>
        </p:nvPicPr>
        <p:blipFill>
          <a:blip r:embed="rId3" cstate="print"/>
          <a:srcRect l="31578" t="1833" r="52437" b="67017"/>
          <a:stretch>
            <a:fillRect/>
          </a:stretch>
        </p:blipFill>
        <p:spPr bwMode="auto">
          <a:xfrm>
            <a:off x="7500938" y="3214688"/>
            <a:ext cx="128587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428625" y="3429000"/>
            <a:ext cx="7429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rbel" pitchFamily="34" charset="0"/>
              </a:rPr>
              <a:t>Венера- вторая от солнца планета. Названа  в честь богини любви и красоты – Венеры. Покрыта планета толстыми слоями облаков, которые скрывают поверхность планеты. Здесь царит испепеляющая жара. За несколько секунд можно испечь пирог без духовки. Венера – самая яркая планета на небе.</a:t>
            </a:r>
          </a:p>
        </p:txBody>
      </p:sp>
      <p:pic>
        <p:nvPicPr>
          <p:cNvPr id="21514" name="Рисунок 15" descr="C:\Users\Сироп\Desktop\ка.jpg"/>
          <p:cNvPicPr>
            <a:picLocks noChangeAspect="1" noChangeArrowheads="1"/>
          </p:cNvPicPr>
          <p:nvPr/>
        </p:nvPicPr>
        <p:blipFill>
          <a:blip r:embed="rId3" cstate="print"/>
          <a:srcRect l="929" t="31413" r="82780" b="35864"/>
          <a:stretch>
            <a:fillRect/>
          </a:stretch>
        </p:blipFill>
        <p:spPr bwMode="auto">
          <a:xfrm>
            <a:off x="500063" y="4929188"/>
            <a:ext cx="1285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Box 16"/>
          <p:cNvSpPr txBox="1">
            <a:spLocks noChangeArrowheads="1"/>
          </p:cNvSpPr>
          <p:nvPr/>
        </p:nvSpPr>
        <p:spPr bwMode="auto">
          <a:xfrm>
            <a:off x="2143125" y="5000625"/>
            <a:ext cx="6572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rbel" pitchFamily="34" charset="0"/>
              </a:rPr>
              <a:t>Земля – третья планета от Солнца. Планета находится на таком расстоянии от Солнца, что температура на ней не бывает ни слишком высокой, ни слишком низкой, и есть достаточное количество воды, поэтому на Земле есть жизнь. Земля  имеет свой спутник – Луну.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C:\Users\Сироп\Desktop\ка.jpg"/>
          <p:cNvPicPr>
            <a:picLocks noChangeAspect="1" noChangeArrowheads="1"/>
          </p:cNvPicPr>
          <p:nvPr/>
        </p:nvPicPr>
        <p:blipFill>
          <a:blip r:embed="rId2" cstate="print"/>
          <a:srcRect l="15808" t="30890" r="67143" b="35078"/>
          <a:stretch>
            <a:fillRect/>
          </a:stretch>
        </p:blipFill>
        <p:spPr bwMode="auto">
          <a:xfrm>
            <a:off x="285750" y="285750"/>
            <a:ext cx="1047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714500" y="357188"/>
            <a:ext cx="6643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rbel" pitchFamily="34" charset="0"/>
              </a:rPr>
              <a:t>Марс – четвертая планета Солнечной системы. Названа в честь бога войны –Марса. Марс – единственная похожая на Землю планета тем, что имеет четыре времени года. До того как ученые узнали, что на Марсе нет жизни, люди верили, что там живут загадочные существа – марсиане.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14313" y="1928813"/>
            <a:ext cx="7358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rbel" pitchFamily="34" charset="0"/>
              </a:rPr>
              <a:t>Юпитер – пятая планета от Солнца, названная в честь самого главного римского бога – Юпитера. Эта самая большая планета, она на столько велика, что все остальные планеты могли бы поместиться в нее. Юпитер – гигантский шар, состоящий из жидкости и газа.</a:t>
            </a:r>
          </a:p>
        </p:txBody>
      </p:sp>
      <p:pic>
        <p:nvPicPr>
          <p:cNvPr id="22532" name="Рисунок 5" descr="C:\Users\Сироп\Desktop\ка.jpg"/>
          <p:cNvPicPr>
            <a:picLocks noChangeAspect="1" noChangeArrowheads="1"/>
          </p:cNvPicPr>
          <p:nvPr/>
        </p:nvPicPr>
        <p:blipFill>
          <a:blip r:embed="rId2" cstate="print"/>
          <a:srcRect l="31140" t="31413" r="51973" b="35864"/>
          <a:stretch>
            <a:fillRect/>
          </a:stretch>
        </p:blipFill>
        <p:spPr bwMode="auto">
          <a:xfrm>
            <a:off x="7643813" y="1714500"/>
            <a:ext cx="1038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6" descr="C:\Users\Сироп\Desktop\ка.jpg"/>
          <p:cNvPicPr>
            <a:picLocks noChangeAspect="1" noChangeArrowheads="1"/>
          </p:cNvPicPr>
          <p:nvPr/>
        </p:nvPicPr>
        <p:blipFill>
          <a:blip r:embed="rId2" cstate="print"/>
          <a:srcRect l="774" t="61256" r="82780" b="4712"/>
          <a:stretch>
            <a:fillRect/>
          </a:stretch>
        </p:blipFill>
        <p:spPr bwMode="auto">
          <a:xfrm>
            <a:off x="142875" y="3286125"/>
            <a:ext cx="1012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1500188" y="3357563"/>
            <a:ext cx="7429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Сатурн – шестая планета Солнечной системы. Названа в честь бога Сатурна, отца Юпитера. Сатурн это большой шар, состоящий из жидкости и газа. Планета  известна своими великолепными кольцами. Каждое из колец Сатурна состоит из газов, частиц льда, камней и песка.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214313" y="5214938"/>
            <a:ext cx="7358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Уран –седьмая планета от Солнца. Названа в честь  отца Сатурна – Урана. Это единственная планета Солнечной системы, которая вращается вокруг Солнца, как бы лежа на боку. Её называют «лежачая планета». </a:t>
            </a:r>
          </a:p>
        </p:txBody>
      </p:sp>
      <p:pic>
        <p:nvPicPr>
          <p:cNvPr id="22536" name="Рисунок 11" descr="C:\Users\Сироп\Desktop\ка.jpg"/>
          <p:cNvPicPr>
            <a:picLocks noChangeAspect="1" noChangeArrowheads="1"/>
          </p:cNvPicPr>
          <p:nvPr/>
        </p:nvPicPr>
        <p:blipFill>
          <a:blip r:embed="rId2" cstate="print"/>
          <a:srcRect l="15942" t="61519" r="67258" b="3140"/>
          <a:stretch>
            <a:fillRect/>
          </a:stretch>
        </p:blipFill>
        <p:spPr bwMode="auto">
          <a:xfrm>
            <a:off x="7643813" y="5214938"/>
            <a:ext cx="10334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C:\Users\Сироп\Desktop\ка.jpg"/>
          <p:cNvPicPr>
            <a:picLocks noChangeAspect="1" noChangeArrowheads="1"/>
          </p:cNvPicPr>
          <p:nvPr/>
        </p:nvPicPr>
        <p:blipFill>
          <a:blip r:embed="rId2" cstate="print"/>
          <a:srcRect l="30959" t="62042" r="51198" b="3928"/>
          <a:stretch>
            <a:fillRect/>
          </a:stretch>
        </p:blipFill>
        <p:spPr bwMode="auto">
          <a:xfrm>
            <a:off x="214313" y="142875"/>
            <a:ext cx="10985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428750" y="142875"/>
            <a:ext cx="7429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Нептун –восьмая планета от Солнца. Названа в честь римского бога моря –Нептуна, потому что  она холодная и синяя. Это громадный шар, состоящий из газа и жидкости. Нептун можно увидеть только в телескоп. На поверхности планеты дуют  очень сильные ветры .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14313" y="1714500"/>
            <a:ext cx="6357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Плутон – девятая планета (самая удаленная ) от Солнца. Названа  в честь  бога подземного мира. Нам очень мало известно о Плутоне, поскольку к нему не посылали автоматических станций</a:t>
            </a:r>
          </a:p>
        </p:txBody>
      </p:sp>
      <p:pic>
        <p:nvPicPr>
          <p:cNvPr id="24578" name="Picture 2" descr="C:\Users\Сироп\Desktop\п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285860"/>
            <a:ext cx="1809865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7" name="Рисунок 6" descr="Астероиды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14688"/>
            <a:ext cx="1357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1571625" y="3571875"/>
            <a:ext cx="7215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Астероид – небольшое  планетоподобное  небесное тело, движущееся по орбите вокруг Солнца.</a:t>
            </a:r>
          </a:p>
        </p:txBody>
      </p:sp>
      <p:pic>
        <p:nvPicPr>
          <p:cNvPr id="23559" name="Рисунок 8" descr="Кометы для детей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5143500"/>
            <a:ext cx="17145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214313" y="5357813"/>
            <a:ext cx="6715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Комета – небольшое небесное тело, имеющее туманный вид. Оно состоит  из каменных пород, льда и пыли. Когда комета приближается к Солнцу, у неё образуется светящий хвост.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7786688" y="30003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ПЛУТОН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608</TotalTime>
  <Words>946</Words>
  <Application>Microsoft Office PowerPoint</Application>
  <PresentationFormat>Экран (4:3)</PresentationFormat>
  <Paragraphs>70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Метро</vt:lpstr>
      <vt:lpstr>         космос  Составила бунина Елена ВИкторовна.    </vt:lpstr>
      <vt:lpstr>Первые космонавты собаки  Белка и Стрелка </vt:lpstr>
      <vt:lpstr>  12 АПРЕЛЯ-ДЕНЬ КОСМОНАВТИКИ</vt:lpstr>
      <vt:lpstr>Юрий Алексеевич Гагарин </vt:lpstr>
      <vt:lpstr>Детям о планетах Солнечной системы</vt:lpstr>
      <vt:lpstr>          ПЛАНЕТЫ</vt:lpstr>
      <vt:lpstr>Планеты Солнечной системы.</vt:lpstr>
      <vt:lpstr>Слайд 8</vt:lpstr>
      <vt:lpstr>Слайд 9</vt:lpstr>
      <vt:lpstr>Слайд 10</vt:lpstr>
      <vt:lpstr> Кометы, астероиды, метеоры.</vt:lpstr>
      <vt:lpstr>Запоминаем планеты солнечной системы по порядку</vt:lpstr>
      <vt:lpstr> Загадки о космосе для детей</vt:lpstr>
      <vt:lpstr>Освещает ночью путь, Звездам не дает заснуть. Пусть все спят, ей не до сна, в небе светит нам…</vt:lpstr>
      <vt:lpstr>Чудо-птица, алый хвост, Прилетела в стаю звезд. </vt:lpstr>
      <vt:lpstr>В космосе сквозь толщу лет Ледяной летит объект. Хвост его — полоска света, А зовут объект… </vt:lpstr>
      <vt:lpstr>Состоит из точек свет, Полна горница планет.</vt:lpstr>
      <vt:lpstr>Не будет в космосе проблем, Ведь я надел специальный …</vt:lpstr>
      <vt:lpstr>Первый полет он в космос возглавил. Кто этот парень?</vt:lpstr>
      <vt:lpstr>Самая большая звезда за оконцем. Что это? Конечно же, …  </vt:lpstr>
      <vt:lpstr>На ней живут деревья, На ней широкие поля, На ней живем и ты, и я. Наш дом - …</vt:lpstr>
      <vt:lpstr>Есть специальная труба, В ней Вселенная видна, Видят звезд калейдоскоп Астрономы в … </vt:lpstr>
      <vt:lpstr>Осколок от планеты Средь звезд несется где-то. Он много лет летит-летит, Космический … </vt:lpstr>
      <vt:lpstr>Посчитать совсем не просто Ночью в темном небе звезды. Знает все наперечет Звезды в небе … </vt:lpstr>
      <vt:lpstr>Специальный космический есть аппарат, Сигналы на Землю он шлет всем подряд. Как одинокий таинственный путник, летит по орбите искусственный … </vt:lpstr>
      <vt:lpstr>ДО СВИДАНИЯ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планетах Солнечной системы</dc:title>
  <dc:creator>sirop</dc:creator>
  <cp:lastModifiedBy>Ирина</cp:lastModifiedBy>
  <cp:revision>72</cp:revision>
  <dcterms:created xsi:type="dcterms:W3CDTF">2015-03-24T15:25:50Z</dcterms:created>
  <dcterms:modified xsi:type="dcterms:W3CDTF">2015-04-01T05:47:26Z</dcterms:modified>
</cp:coreProperties>
</file>